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 id="275" r:id="rId75"/>
    <p:sldId id="276" r:id="rId76"/>
    <p:sldId id="277" r:id="rId7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igh Tide" charset="1" panose="02000000000000000000"/>
      <p:regular r:id="rId10"/>
    </p:embeddedFont>
    <p:embeddedFont>
      <p:font typeface="High Tide Bold" charset="1" panose="000000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
      <p:font typeface="RoxboroughCF" charset="1" panose="00000500000000000000"/>
      <p:regular r:id="rId30"/>
    </p:embeddedFont>
    <p:embeddedFont>
      <p:font typeface="RoxboroughCF Bold" charset="1" panose="00000800000000000000"/>
      <p:regular r:id="rId31"/>
    </p:embeddedFont>
    <p:embeddedFont>
      <p:font typeface="RoxboroughCF Italics" charset="1" panose="00000500000000000000"/>
      <p:regular r:id="rId32"/>
    </p:embeddedFont>
    <p:embeddedFont>
      <p:font typeface="RoxboroughCF Bold Italics" charset="1" panose="00000800000000000000"/>
      <p:regular r:id="rId33"/>
    </p:embeddedFont>
    <p:embeddedFont>
      <p:font typeface="RoxboroughCF Thin" charset="1" panose="00000200000000000000"/>
      <p:regular r:id="rId34"/>
    </p:embeddedFont>
    <p:embeddedFont>
      <p:font typeface="RoxboroughCF Thin Italics" charset="1" panose="00000200000000000000"/>
      <p:regular r:id="rId35"/>
    </p:embeddedFont>
    <p:embeddedFont>
      <p:font typeface="RoxboroughCF Light" charset="1" panose="00000400000000000000"/>
      <p:regular r:id="rId36"/>
    </p:embeddedFont>
    <p:embeddedFont>
      <p:font typeface="RoxboroughCF Light Italics" charset="1" panose="00000400000000000000"/>
      <p:regular r:id="rId37"/>
    </p:embeddedFont>
    <p:embeddedFont>
      <p:font typeface="RoxboroughCF Medium" charset="1" panose="00000600000000000000"/>
      <p:regular r:id="rId38"/>
    </p:embeddedFont>
    <p:embeddedFont>
      <p:font typeface="RoxboroughCF Medium Italics" charset="1" panose="00000600000000000000"/>
      <p:regular r:id="rId39"/>
    </p:embeddedFont>
    <p:embeddedFont>
      <p:font typeface="RoxboroughCF Semi-Bold" charset="1" panose="00000700000000000000"/>
      <p:regular r:id="rId40"/>
    </p:embeddedFont>
    <p:embeddedFont>
      <p:font typeface="RoxboroughCF Semi-Bold Italics" charset="1" panose="00000700000000000000"/>
      <p:regular r:id="rId41"/>
    </p:embeddedFont>
    <p:embeddedFont>
      <p:font typeface="RoxboroughCF Heavy" charset="1" panose="00000A00000000000000"/>
      <p:regular r:id="rId42"/>
    </p:embeddedFont>
    <p:embeddedFont>
      <p:font typeface="RoxboroughCF Heavy Italics" charset="1" panose="00000A00000000000000"/>
      <p:regular r:id="rId43"/>
    </p:embeddedFont>
    <p:embeddedFont>
      <p:font typeface="Open Sans" charset="1" panose="020B0606030504020204"/>
      <p:regular r:id="rId44"/>
    </p:embeddedFont>
    <p:embeddedFont>
      <p:font typeface="Open Sans Bold" charset="1" panose="020B0806030504020204"/>
      <p:regular r:id="rId45"/>
    </p:embeddedFont>
    <p:embeddedFont>
      <p:font typeface="Open Sans Italics" charset="1" panose="020B0606030504020204"/>
      <p:regular r:id="rId46"/>
    </p:embeddedFont>
    <p:embeddedFont>
      <p:font typeface="Open Sans Bold Italics" charset="1" panose="020B0806030504020204"/>
      <p:regular r:id="rId47"/>
    </p:embeddedFont>
    <p:embeddedFont>
      <p:font typeface="Open Sans Light" charset="1" panose="020B0306030504020204"/>
      <p:regular r:id="rId48"/>
    </p:embeddedFont>
    <p:embeddedFont>
      <p:font typeface="Open Sans Light Italics" charset="1" panose="020B0306030504020204"/>
      <p:regular r:id="rId49"/>
    </p:embeddedFont>
    <p:embeddedFont>
      <p:font typeface="Open Sans Ultra-Bold" charset="1" panose="00000000000000000000"/>
      <p:regular r:id="rId50"/>
    </p:embeddedFont>
    <p:embeddedFont>
      <p:font typeface="Open Sans Ultra-Bold Italics" charset="1" panose="00000000000000000000"/>
      <p:regular r:id="rId51"/>
    </p:embeddedFont>
    <p:embeddedFont>
      <p:font typeface="Alice" charset="1" panose="00000500000000000000"/>
      <p:regular r:id="rId52"/>
    </p:embeddedFont>
    <p:embeddedFont>
      <p:font typeface="Alice Bold" charset="1" panose="00000500000000000000"/>
      <p:regular r:id="rId53"/>
    </p:embeddedFont>
    <p:embeddedFont>
      <p:font typeface="Alice Italics" charset="1" panose="00000500000000000000"/>
      <p:regular r:id="rId54"/>
    </p:embeddedFont>
    <p:embeddedFont>
      <p:font typeface="Alice Bold Italics" charset="1" panose="000005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66" Target="slides/slide11.xml" Type="http://schemas.openxmlformats.org/officeDocument/2006/relationships/slide"/><Relationship Id="rId67" Target="slides/slide12.xml" Type="http://schemas.openxmlformats.org/officeDocument/2006/relationships/slide"/><Relationship Id="rId68" Target="slides/slide13.xml" Type="http://schemas.openxmlformats.org/officeDocument/2006/relationships/slide"/><Relationship Id="rId69" Target="slides/slide14.xml" Type="http://schemas.openxmlformats.org/officeDocument/2006/relationships/slide"/><Relationship Id="rId7" Target="fonts/font7.fntdata" Type="http://schemas.openxmlformats.org/officeDocument/2006/relationships/font"/><Relationship Id="rId70" Target="slides/slide15.xml" Type="http://schemas.openxmlformats.org/officeDocument/2006/relationships/slide"/><Relationship Id="rId71" Target="slides/slide16.xml" Type="http://schemas.openxmlformats.org/officeDocument/2006/relationships/slide"/><Relationship Id="rId72" Target="slides/slide17.xml" Type="http://schemas.openxmlformats.org/officeDocument/2006/relationships/slide"/><Relationship Id="rId73" Target="slides/slide18.xml" Type="http://schemas.openxmlformats.org/officeDocument/2006/relationships/slide"/><Relationship Id="rId74" Target="slides/slide19.xml" Type="http://schemas.openxmlformats.org/officeDocument/2006/relationships/slide"/><Relationship Id="rId75" Target="slides/slide20.xml" Type="http://schemas.openxmlformats.org/officeDocument/2006/relationships/slide"/><Relationship Id="rId76" Target="slides/slide21.xml" Type="http://schemas.openxmlformats.org/officeDocument/2006/relationships/slide"/><Relationship Id="rId77" Target="slides/slide2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gif"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5.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66516">
            <a:off x="-188789" y="-1182015"/>
            <a:ext cx="5579136" cy="6573356"/>
          </a:xfrm>
          <a:custGeom>
            <a:avLst/>
            <a:gdLst/>
            <a:ahLst/>
            <a:cxnLst/>
            <a:rect r="r" b="b" t="t" l="l"/>
            <a:pathLst>
              <a:path h="6573356" w="5579136">
                <a:moveTo>
                  <a:pt x="0" y="0"/>
                </a:moveTo>
                <a:lnTo>
                  <a:pt x="5579136" y="0"/>
                </a:lnTo>
                <a:lnTo>
                  <a:pt x="5579136" y="6573357"/>
                </a:lnTo>
                <a:lnTo>
                  <a:pt x="0" y="657335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281199" y="1706960"/>
            <a:ext cx="6873107" cy="6873080"/>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2906" r="0" b="-47187"/>
              </a:stretch>
            </a:blipFill>
          </p:spPr>
        </p:sp>
      </p:grpSp>
      <p:sp>
        <p:nvSpPr>
          <p:cNvPr name="TextBox 5" id="5"/>
          <p:cNvSpPr txBox="true"/>
          <p:nvPr/>
        </p:nvSpPr>
        <p:spPr>
          <a:xfrm rot="0">
            <a:off x="9743077" y="2965083"/>
            <a:ext cx="6367575" cy="3137320"/>
          </a:xfrm>
          <a:prstGeom prst="rect">
            <a:avLst/>
          </a:prstGeom>
        </p:spPr>
        <p:txBody>
          <a:bodyPr anchor="t" rtlCol="false" tIns="0" lIns="0" bIns="0" rIns="0">
            <a:spAutoFit/>
          </a:bodyPr>
          <a:lstStyle/>
          <a:p>
            <a:pPr>
              <a:lnSpc>
                <a:spcPts val="6129"/>
              </a:lnSpc>
            </a:pPr>
            <a:r>
              <a:rPr lang="en-US" sz="6318" spc="739">
                <a:solidFill>
                  <a:srgbClr val="000000"/>
                </a:solidFill>
                <a:latin typeface="RoxboroughCF Bold"/>
              </a:rPr>
              <a:t> PREDICTING WINE QUALITY</a:t>
            </a:r>
          </a:p>
        </p:txBody>
      </p:sp>
      <p:sp>
        <p:nvSpPr>
          <p:cNvPr name="TextBox 6" id="6"/>
          <p:cNvSpPr txBox="true"/>
          <p:nvPr/>
        </p:nvSpPr>
        <p:spPr>
          <a:xfrm rot="0">
            <a:off x="8374368" y="3052133"/>
            <a:ext cx="9104994" cy="649721"/>
          </a:xfrm>
          <a:prstGeom prst="rect">
            <a:avLst/>
          </a:prstGeom>
        </p:spPr>
        <p:txBody>
          <a:bodyPr anchor="t" rtlCol="false" tIns="0" lIns="0" bIns="0" rIns="0">
            <a:spAutoFit/>
          </a:bodyPr>
          <a:lstStyle/>
          <a:p>
            <a:pPr algn="ctr">
              <a:lnSpc>
                <a:spcPts val="5350"/>
              </a:lnSpc>
            </a:pPr>
            <a:r>
              <a:rPr lang="en-US" sz="3821" spc="1673">
                <a:solidFill>
                  <a:srgbClr val="000000"/>
                </a:solidFill>
                <a:latin typeface="Open Sans Bold"/>
              </a:rPr>
              <a:t>POURING INSIGHTS:</a:t>
            </a:r>
          </a:p>
        </p:txBody>
      </p:sp>
      <p:sp>
        <p:nvSpPr>
          <p:cNvPr name="TextBox 7" id="7"/>
          <p:cNvSpPr txBox="true"/>
          <p:nvPr/>
        </p:nvSpPr>
        <p:spPr>
          <a:xfrm rot="0">
            <a:off x="13370463" y="8069609"/>
            <a:ext cx="3888837" cy="610456"/>
          </a:xfrm>
          <a:prstGeom prst="rect">
            <a:avLst/>
          </a:prstGeom>
        </p:spPr>
        <p:txBody>
          <a:bodyPr anchor="t" rtlCol="false" tIns="0" lIns="0" bIns="0" rIns="0">
            <a:spAutoFit/>
          </a:bodyPr>
          <a:lstStyle/>
          <a:p>
            <a:pPr algn="ctr">
              <a:lnSpc>
                <a:spcPts val="5008"/>
              </a:lnSpc>
            </a:pPr>
            <a:r>
              <a:rPr lang="en-US" sz="3577" spc="729">
                <a:solidFill>
                  <a:srgbClr val="000000"/>
                </a:solidFill>
                <a:latin typeface="Open Sans Bold"/>
              </a:rPr>
              <a:t>TEAM 4</a:t>
            </a:r>
          </a:p>
        </p:txBody>
      </p:sp>
      <p:sp>
        <p:nvSpPr>
          <p:cNvPr name="Freeform 8" id="8"/>
          <p:cNvSpPr/>
          <p:nvPr/>
        </p:nvSpPr>
        <p:spPr>
          <a:xfrm flipH="false" flipV="false" rot="1463749">
            <a:off x="8142699" y="4774527"/>
            <a:ext cx="5579136" cy="6573356"/>
          </a:xfrm>
          <a:custGeom>
            <a:avLst/>
            <a:gdLst/>
            <a:ahLst/>
            <a:cxnLst/>
            <a:rect r="r" b="b" t="t" l="l"/>
            <a:pathLst>
              <a:path h="6573356" w="5579136">
                <a:moveTo>
                  <a:pt x="0" y="0"/>
                </a:moveTo>
                <a:lnTo>
                  <a:pt x="5579136" y="0"/>
                </a:lnTo>
                <a:lnTo>
                  <a:pt x="5579136" y="6573356"/>
                </a:lnTo>
                <a:lnTo>
                  <a:pt x="0" y="6573356"/>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2033591">
            <a:off x="11030198" y="971152"/>
            <a:ext cx="2370541" cy="2792979"/>
          </a:xfrm>
          <a:custGeom>
            <a:avLst/>
            <a:gdLst/>
            <a:ahLst/>
            <a:cxnLst/>
            <a:rect r="r" b="b" t="t" l="l"/>
            <a:pathLst>
              <a:path h="2792979" w="2370541">
                <a:moveTo>
                  <a:pt x="0" y="0"/>
                </a:moveTo>
                <a:lnTo>
                  <a:pt x="2370541" y="0"/>
                </a:lnTo>
                <a:lnTo>
                  <a:pt x="2370541" y="2792979"/>
                </a:lnTo>
                <a:lnTo>
                  <a:pt x="0" y="2792979"/>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89068" y="-1931301"/>
            <a:ext cx="18844014" cy="14133010"/>
          </a:xfrm>
          <a:custGeom>
            <a:avLst/>
            <a:gdLst/>
            <a:ahLst/>
            <a:cxnLst/>
            <a:rect r="r" b="b" t="t" l="l"/>
            <a:pathLst>
              <a:path h="14133010" w="18844014">
                <a:moveTo>
                  <a:pt x="0" y="0"/>
                </a:moveTo>
                <a:lnTo>
                  <a:pt x="18844014" y="0"/>
                </a:lnTo>
                <a:lnTo>
                  <a:pt x="18844014" y="14133010"/>
                </a:lnTo>
                <a:lnTo>
                  <a:pt x="0" y="14133010"/>
                </a:lnTo>
                <a:lnTo>
                  <a:pt x="0" y="0"/>
                </a:lnTo>
                <a:close/>
              </a:path>
            </a:pathLst>
          </a:custGeom>
          <a:blipFill>
            <a:blip r:embed="rId2">
              <a:alphaModFix amt="26000"/>
            </a:blip>
            <a:stretch>
              <a:fillRect l="0" t="0" r="0" b="0"/>
            </a:stretch>
          </a:blipFill>
        </p:spPr>
      </p:sp>
      <p:sp>
        <p:nvSpPr>
          <p:cNvPr name="TextBox 3" id="3"/>
          <p:cNvSpPr txBox="true"/>
          <p:nvPr/>
        </p:nvSpPr>
        <p:spPr>
          <a:xfrm rot="0">
            <a:off x="0" y="4033288"/>
            <a:ext cx="18277108" cy="1400988"/>
          </a:xfrm>
          <a:prstGeom prst="rect">
            <a:avLst/>
          </a:prstGeom>
        </p:spPr>
        <p:txBody>
          <a:bodyPr anchor="t" rtlCol="false" tIns="0" lIns="0" bIns="0" rIns="0">
            <a:spAutoFit/>
          </a:bodyPr>
          <a:lstStyle/>
          <a:p>
            <a:pPr algn="ctr">
              <a:lnSpc>
                <a:spcPts val="5443"/>
              </a:lnSpc>
              <a:spcBef>
                <a:spcPct val="0"/>
              </a:spcBef>
            </a:pPr>
            <a:r>
              <a:rPr lang="en-US" sz="4733">
                <a:solidFill>
                  <a:srgbClr val="04591D"/>
                </a:solidFill>
                <a:latin typeface="High Tide Bold"/>
              </a:rPr>
              <a:t>PREDICTIVE IMPACT OF TOP CORRELATED FEATURES ON WINE QUALITY</a:t>
            </a:r>
          </a:p>
        </p:txBody>
      </p:sp>
      <p:sp>
        <p:nvSpPr>
          <p:cNvPr name="TextBox 4" id="4"/>
          <p:cNvSpPr txBox="true"/>
          <p:nvPr/>
        </p:nvSpPr>
        <p:spPr>
          <a:xfrm rot="0">
            <a:off x="9138554" y="3602558"/>
            <a:ext cx="10892" cy="756685"/>
          </a:xfrm>
          <a:prstGeom prst="rect">
            <a:avLst/>
          </a:prstGeom>
        </p:spPr>
        <p:txBody>
          <a:bodyPr anchor="t" rtlCol="false" tIns="0" lIns="0" bIns="0" rIns="0">
            <a:spAutoFit/>
          </a:bodyPr>
          <a:lstStyle/>
          <a:p>
            <a:pPr algn="ctr">
              <a:lnSpc>
                <a:spcPts val="6244"/>
              </a:lnSpc>
            </a:pPr>
          </a:p>
        </p:txBody>
      </p:sp>
      <p:sp>
        <p:nvSpPr>
          <p:cNvPr name="TextBox 5" id="5"/>
          <p:cNvSpPr txBox="true"/>
          <p:nvPr/>
        </p:nvSpPr>
        <p:spPr>
          <a:xfrm rot="0">
            <a:off x="2225881" y="5603564"/>
            <a:ext cx="13183452" cy="534632"/>
          </a:xfrm>
          <a:prstGeom prst="rect">
            <a:avLst/>
          </a:prstGeom>
        </p:spPr>
        <p:txBody>
          <a:bodyPr anchor="t" rtlCol="false" tIns="0" lIns="0" bIns="0" rIns="0">
            <a:spAutoFit/>
          </a:bodyPr>
          <a:lstStyle/>
          <a:p>
            <a:pPr algn="ctr">
              <a:lnSpc>
                <a:spcPts val="4464"/>
              </a:lnSpc>
            </a:pPr>
            <a:r>
              <a:rPr lang="en-US" sz="3188">
                <a:solidFill>
                  <a:srgbClr val="000000"/>
                </a:solidFill>
                <a:latin typeface="Canva Sans Bold"/>
              </a:rPr>
              <a:t>ANALYSIS OF ALCOHOL, DENSITY, VOLATILE ACIDITY ON QUALITY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990339" y="1028700"/>
            <a:ext cx="8307323" cy="6896459"/>
          </a:xfrm>
          <a:custGeom>
            <a:avLst/>
            <a:gdLst/>
            <a:ahLst/>
            <a:cxnLst/>
            <a:rect r="r" b="b" t="t" l="l"/>
            <a:pathLst>
              <a:path h="6896459" w="8307323">
                <a:moveTo>
                  <a:pt x="0" y="0"/>
                </a:moveTo>
                <a:lnTo>
                  <a:pt x="8307322" y="0"/>
                </a:lnTo>
                <a:lnTo>
                  <a:pt x="8307322" y="6896459"/>
                </a:lnTo>
                <a:lnTo>
                  <a:pt x="0" y="6896459"/>
                </a:lnTo>
                <a:lnTo>
                  <a:pt x="0" y="0"/>
                </a:lnTo>
                <a:close/>
              </a:path>
            </a:pathLst>
          </a:custGeom>
          <a:blipFill>
            <a:blip r:embed="rId2"/>
            <a:stretch>
              <a:fillRect l="0" t="0" r="0" b="0"/>
            </a:stretch>
          </a:blipFill>
        </p:spPr>
      </p:sp>
      <p:sp>
        <p:nvSpPr>
          <p:cNvPr name="TextBox 3" id="3"/>
          <p:cNvSpPr txBox="true"/>
          <p:nvPr/>
        </p:nvSpPr>
        <p:spPr>
          <a:xfrm rot="0">
            <a:off x="6176830" y="-76200"/>
            <a:ext cx="5934340" cy="663282"/>
          </a:xfrm>
          <a:prstGeom prst="rect">
            <a:avLst/>
          </a:prstGeom>
        </p:spPr>
        <p:txBody>
          <a:bodyPr anchor="t" rtlCol="false" tIns="0" lIns="0" bIns="0" rIns="0">
            <a:spAutoFit/>
          </a:bodyPr>
          <a:lstStyle/>
          <a:p>
            <a:pPr algn="ctr">
              <a:lnSpc>
                <a:spcPts val="5441"/>
              </a:lnSpc>
            </a:pPr>
            <a:r>
              <a:rPr lang="en-US" sz="3886">
                <a:solidFill>
                  <a:srgbClr val="000000"/>
                </a:solidFill>
                <a:latin typeface="Canva Sans Bold"/>
              </a:rPr>
              <a:t>ALCOHOL VS QUALITY </a:t>
            </a:r>
          </a:p>
        </p:txBody>
      </p:sp>
      <p:sp>
        <p:nvSpPr>
          <p:cNvPr name="TextBox 4" id="4"/>
          <p:cNvSpPr txBox="true"/>
          <p:nvPr/>
        </p:nvSpPr>
        <p:spPr>
          <a:xfrm rot="0">
            <a:off x="1559235" y="8677910"/>
            <a:ext cx="1516953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There is an increasing trend of alcohol percentage with the quality rating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33875" y="1028700"/>
            <a:ext cx="8077713" cy="5222824"/>
          </a:xfrm>
          <a:custGeom>
            <a:avLst/>
            <a:gdLst/>
            <a:ahLst/>
            <a:cxnLst/>
            <a:rect r="r" b="b" t="t" l="l"/>
            <a:pathLst>
              <a:path h="5222824" w="8077713">
                <a:moveTo>
                  <a:pt x="0" y="0"/>
                </a:moveTo>
                <a:lnTo>
                  <a:pt x="8077714" y="0"/>
                </a:lnTo>
                <a:lnTo>
                  <a:pt x="8077714" y="5222824"/>
                </a:lnTo>
                <a:lnTo>
                  <a:pt x="0" y="5222824"/>
                </a:lnTo>
                <a:lnTo>
                  <a:pt x="0" y="0"/>
                </a:lnTo>
                <a:close/>
              </a:path>
            </a:pathLst>
          </a:custGeom>
          <a:blipFill>
            <a:blip r:embed="rId2"/>
            <a:stretch>
              <a:fillRect l="0" t="0" r="0" b="0"/>
            </a:stretch>
          </a:blipFill>
        </p:spPr>
      </p:sp>
      <p:sp>
        <p:nvSpPr>
          <p:cNvPr name="Freeform 3" id="3"/>
          <p:cNvSpPr/>
          <p:nvPr/>
        </p:nvSpPr>
        <p:spPr>
          <a:xfrm flipH="false" flipV="false" rot="0">
            <a:off x="10114842" y="3792412"/>
            <a:ext cx="7875245" cy="5465888"/>
          </a:xfrm>
          <a:custGeom>
            <a:avLst/>
            <a:gdLst/>
            <a:ahLst/>
            <a:cxnLst/>
            <a:rect r="r" b="b" t="t" l="l"/>
            <a:pathLst>
              <a:path h="5465888" w="7875245">
                <a:moveTo>
                  <a:pt x="0" y="0"/>
                </a:moveTo>
                <a:lnTo>
                  <a:pt x="7875245" y="0"/>
                </a:lnTo>
                <a:lnTo>
                  <a:pt x="7875245" y="5465888"/>
                </a:lnTo>
                <a:lnTo>
                  <a:pt x="0" y="5465888"/>
                </a:lnTo>
                <a:lnTo>
                  <a:pt x="0" y="0"/>
                </a:lnTo>
                <a:close/>
              </a:path>
            </a:pathLst>
          </a:custGeom>
          <a:blipFill>
            <a:blip r:embed="rId3"/>
            <a:stretch>
              <a:fillRect l="0" t="0" r="0" b="0"/>
            </a:stretch>
          </a:blipFill>
        </p:spPr>
      </p:sp>
      <p:sp>
        <p:nvSpPr>
          <p:cNvPr name="TextBox 4" id="4"/>
          <p:cNvSpPr txBox="true"/>
          <p:nvPr/>
        </p:nvSpPr>
        <p:spPr>
          <a:xfrm rot="0">
            <a:off x="433875" y="565349"/>
            <a:ext cx="5342037" cy="463351"/>
          </a:xfrm>
          <a:prstGeom prst="rect">
            <a:avLst/>
          </a:prstGeom>
        </p:spPr>
        <p:txBody>
          <a:bodyPr anchor="t" rtlCol="false" tIns="0" lIns="0" bIns="0" rIns="0">
            <a:spAutoFit/>
          </a:bodyPr>
          <a:lstStyle/>
          <a:p>
            <a:pPr algn="ctr">
              <a:lnSpc>
                <a:spcPts val="3860"/>
              </a:lnSpc>
            </a:pPr>
            <a:r>
              <a:rPr lang="en-US" sz="2757">
                <a:solidFill>
                  <a:srgbClr val="000000"/>
                </a:solidFill>
                <a:latin typeface="Canva Sans Bold"/>
              </a:rPr>
              <a:t>VOLATILE ACIDITY VS QUALITY</a:t>
            </a:r>
          </a:p>
        </p:txBody>
      </p:sp>
      <p:sp>
        <p:nvSpPr>
          <p:cNvPr name="TextBox 5" id="5"/>
          <p:cNvSpPr txBox="true"/>
          <p:nvPr/>
        </p:nvSpPr>
        <p:spPr>
          <a:xfrm rot="0">
            <a:off x="13996122" y="9421969"/>
            <a:ext cx="4123035" cy="513475"/>
          </a:xfrm>
          <a:prstGeom prst="rect">
            <a:avLst/>
          </a:prstGeom>
        </p:spPr>
        <p:txBody>
          <a:bodyPr anchor="t" rtlCol="false" tIns="0" lIns="0" bIns="0" rIns="0">
            <a:spAutoFit/>
          </a:bodyPr>
          <a:lstStyle/>
          <a:p>
            <a:pPr algn="ctr">
              <a:lnSpc>
                <a:spcPts val="4248"/>
              </a:lnSpc>
            </a:pPr>
            <a:r>
              <a:rPr lang="en-US" sz="3034">
                <a:solidFill>
                  <a:srgbClr val="000000"/>
                </a:solidFill>
                <a:latin typeface="Canva Sans Bold"/>
              </a:rPr>
              <a:t>DENSITY VS QUALITY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96413" y="-263319"/>
            <a:ext cx="19853172" cy="10813637"/>
          </a:xfrm>
          <a:custGeom>
            <a:avLst/>
            <a:gdLst/>
            <a:ahLst/>
            <a:cxnLst/>
            <a:rect r="r" b="b" t="t" l="l"/>
            <a:pathLst>
              <a:path h="10813637" w="19853172">
                <a:moveTo>
                  <a:pt x="0" y="0"/>
                </a:moveTo>
                <a:lnTo>
                  <a:pt x="19853173" y="0"/>
                </a:lnTo>
                <a:lnTo>
                  <a:pt x="19853173" y="10813638"/>
                </a:lnTo>
                <a:lnTo>
                  <a:pt x="0" y="10813638"/>
                </a:lnTo>
                <a:lnTo>
                  <a:pt x="0" y="0"/>
                </a:lnTo>
                <a:close/>
              </a:path>
            </a:pathLst>
          </a:custGeom>
          <a:blipFill>
            <a:blip r:embed="rId2">
              <a:alphaModFix amt="19999"/>
            </a:blip>
            <a:stretch>
              <a:fillRect l="0" t="-11159" r="0" b="-11159"/>
            </a:stretch>
          </a:blipFill>
        </p:spPr>
      </p:sp>
      <p:pic>
        <p:nvPicPr>
          <p:cNvPr name="Picture 3" id="3"/>
          <p:cNvPicPr>
            <a:picLocks noChangeAspect="true"/>
          </p:cNvPicPr>
          <p:nvPr/>
        </p:nvPicPr>
        <p:blipFill>
          <a:blip r:embed="rId3"/>
          <a:srcRect l="0" t="0" r="0" b="0"/>
          <a:stretch>
            <a:fillRect/>
          </a:stretch>
        </p:blipFill>
        <p:spPr>
          <a:xfrm flipH="false" flipV="false" rot="0">
            <a:off x="4807974" y="828140"/>
            <a:ext cx="8229600" cy="8229600"/>
          </a:xfrm>
          <a:prstGeom prst="rect">
            <a:avLst/>
          </a:prstGeom>
        </p:spPr>
      </p:pic>
      <p:sp>
        <p:nvSpPr>
          <p:cNvPr name="TextBox 4" id="4"/>
          <p:cNvSpPr txBox="true"/>
          <p:nvPr/>
        </p:nvSpPr>
        <p:spPr>
          <a:xfrm rot="0">
            <a:off x="1891336" y="3918243"/>
            <a:ext cx="14505328" cy="1839845"/>
          </a:xfrm>
          <a:prstGeom prst="rect">
            <a:avLst/>
          </a:prstGeom>
        </p:spPr>
        <p:txBody>
          <a:bodyPr anchor="t" rtlCol="false" tIns="0" lIns="0" bIns="0" rIns="0">
            <a:spAutoFit/>
          </a:bodyPr>
          <a:lstStyle/>
          <a:p>
            <a:pPr algn="ctr">
              <a:lnSpc>
                <a:spcPts val="15051"/>
              </a:lnSpc>
            </a:pPr>
            <a:r>
              <a:rPr lang="en-US" sz="10751">
                <a:solidFill>
                  <a:srgbClr val="000000"/>
                </a:solidFill>
                <a:latin typeface="Canva Sans Bold"/>
              </a:rPr>
              <a:t>MODEL EVALUATION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620290" y="2938157"/>
            <a:ext cx="8256725" cy="1467862"/>
          </a:xfrm>
          <a:custGeom>
            <a:avLst/>
            <a:gdLst/>
            <a:ahLst/>
            <a:cxnLst/>
            <a:rect r="r" b="b" t="t" l="l"/>
            <a:pathLst>
              <a:path h="1467862" w="8256725">
                <a:moveTo>
                  <a:pt x="0" y="0"/>
                </a:moveTo>
                <a:lnTo>
                  <a:pt x="8256725" y="0"/>
                </a:lnTo>
                <a:lnTo>
                  <a:pt x="8256725" y="1467862"/>
                </a:lnTo>
                <a:lnTo>
                  <a:pt x="0" y="1467862"/>
                </a:lnTo>
                <a:lnTo>
                  <a:pt x="0" y="0"/>
                </a:lnTo>
                <a:close/>
              </a:path>
            </a:pathLst>
          </a:custGeom>
          <a:blipFill>
            <a:blip r:embed="rId2"/>
            <a:stretch>
              <a:fillRect l="0" t="0" r="0" b="0"/>
            </a:stretch>
          </a:blipFill>
        </p:spPr>
      </p:sp>
      <p:sp>
        <p:nvSpPr>
          <p:cNvPr name="Freeform 3" id="3"/>
          <p:cNvSpPr/>
          <p:nvPr/>
        </p:nvSpPr>
        <p:spPr>
          <a:xfrm flipH="false" flipV="false" rot="0">
            <a:off x="9620290" y="5011167"/>
            <a:ext cx="8256725" cy="4025907"/>
          </a:xfrm>
          <a:custGeom>
            <a:avLst/>
            <a:gdLst/>
            <a:ahLst/>
            <a:cxnLst/>
            <a:rect r="r" b="b" t="t" l="l"/>
            <a:pathLst>
              <a:path h="4025907" w="8256725">
                <a:moveTo>
                  <a:pt x="0" y="0"/>
                </a:moveTo>
                <a:lnTo>
                  <a:pt x="8256725" y="0"/>
                </a:lnTo>
                <a:lnTo>
                  <a:pt x="8256725" y="4025907"/>
                </a:lnTo>
                <a:lnTo>
                  <a:pt x="0" y="4025907"/>
                </a:lnTo>
                <a:lnTo>
                  <a:pt x="0" y="0"/>
                </a:lnTo>
                <a:close/>
              </a:path>
            </a:pathLst>
          </a:custGeom>
          <a:blipFill>
            <a:blip r:embed="rId3"/>
            <a:stretch>
              <a:fillRect l="0" t="0" r="0" b="0"/>
            </a:stretch>
          </a:blipFill>
        </p:spPr>
      </p:sp>
      <p:sp>
        <p:nvSpPr>
          <p:cNvPr name="TextBox 4" id="4"/>
          <p:cNvSpPr txBox="true"/>
          <p:nvPr/>
        </p:nvSpPr>
        <p:spPr>
          <a:xfrm rot="0">
            <a:off x="2820194" y="187960"/>
            <a:ext cx="12647613" cy="1510031"/>
          </a:xfrm>
          <a:prstGeom prst="rect">
            <a:avLst/>
          </a:prstGeom>
        </p:spPr>
        <p:txBody>
          <a:bodyPr anchor="t" rtlCol="false" tIns="0" lIns="0" bIns="0" rIns="0">
            <a:spAutoFit/>
          </a:bodyPr>
          <a:lstStyle/>
          <a:p>
            <a:pPr algn="ctr">
              <a:lnSpc>
                <a:spcPts val="12319"/>
              </a:lnSpc>
            </a:pPr>
            <a:r>
              <a:rPr lang="en-US" sz="8799">
                <a:solidFill>
                  <a:srgbClr val="000000"/>
                </a:solidFill>
                <a:latin typeface="Canva Sans Bold"/>
              </a:rPr>
              <a:t>LOGISTIC REGRESSION</a:t>
            </a:r>
          </a:p>
        </p:txBody>
      </p:sp>
      <p:sp>
        <p:nvSpPr>
          <p:cNvPr name="TextBox 5" id="5"/>
          <p:cNvSpPr txBox="true"/>
          <p:nvPr/>
        </p:nvSpPr>
        <p:spPr>
          <a:xfrm rot="0">
            <a:off x="1028700" y="2663672"/>
            <a:ext cx="7875430" cy="8135403"/>
          </a:xfrm>
          <a:prstGeom prst="rect">
            <a:avLst/>
          </a:prstGeom>
        </p:spPr>
        <p:txBody>
          <a:bodyPr anchor="t" rtlCol="false" tIns="0" lIns="0" bIns="0" rIns="0">
            <a:spAutoFit/>
          </a:bodyPr>
          <a:lstStyle/>
          <a:p>
            <a:pPr algn="just" marL="608627" indent="-304313" lvl="1">
              <a:lnSpc>
                <a:spcPts val="4087"/>
              </a:lnSpc>
              <a:buFont typeface="Arial"/>
              <a:buChar char="•"/>
            </a:pPr>
            <a:r>
              <a:rPr lang="en-US" sz="2819">
                <a:solidFill>
                  <a:srgbClr val="000000"/>
                </a:solidFill>
                <a:latin typeface="Alice"/>
              </a:rPr>
              <a:t>It indicates reasonable performance in predicting the target variable based on the features in the test data.</a:t>
            </a:r>
          </a:p>
          <a:p>
            <a:pPr algn="just">
              <a:lnSpc>
                <a:spcPts val="4087"/>
              </a:lnSpc>
            </a:pPr>
          </a:p>
          <a:p>
            <a:pPr algn="just" marL="608627" indent="-304313" lvl="1">
              <a:lnSpc>
                <a:spcPts val="4087"/>
              </a:lnSpc>
              <a:buFont typeface="Arial"/>
              <a:buChar char="•"/>
            </a:pPr>
            <a:r>
              <a:rPr lang="en-US" sz="2819">
                <a:solidFill>
                  <a:srgbClr val="000000"/>
                </a:solidFill>
                <a:latin typeface="Alice"/>
              </a:rPr>
              <a:t>The model has lower precision and recall, indicating a trade-off between precision and recall.</a:t>
            </a:r>
          </a:p>
          <a:p>
            <a:pPr algn="just">
              <a:lnSpc>
                <a:spcPts val="4087"/>
              </a:lnSpc>
            </a:pPr>
          </a:p>
          <a:p>
            <a:pPr algn="just" marL="608627" indent="-304313" lvl="1">
              <a:lnSpc>
                <a:spcPts val="4087"/>
              </a:lnSpc>
              <a:buFont typeface="Arial"/>
              <a:buChar char="•"/>
            </a:pPr>
            <a:r>
              <a:rPr lang="en-US" sz="2819">
                <a:solidFill>
                  <a:srgbClr val="000000"/>
                </a:solidFill>
                <a:latin typeface="Alice"/>
              </a:rPr>
              <a:t>The macro and weighted averages of precision, recall, and F1-score are also lower, reflecting the overall moderate performance of the model.</a:t>
            </a:r>
          </a:p>
          <a:p>
            <a:pPr algn="just">
              <a:lnSpc>
                <a:spcPts val="4087"/>
              </a:lnSpc>
            </a:pPr>
          </a:p>
          <a:p>
            <a:pPr algn="just">
              <a:lnSpc>
                <a:spcPts val="4087"/>
              </a:lnSpc>
            </a:pPr>
          </a:p>
          <a:p>
            <a:pPr algn="just">
              <a:lnSpc>
                <a:spcPts val="4087"/>
              </a:lnSpc>
            </a:pPr>
          </a:p>
          <a:p>
            <a:pPr algn="just">
              <a:lnSpc>
                <a:spcPts val="408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317481" y="2847977"/>
            <a:ext cx="9617166" cy="1438579"/>
          </a:xfrm>
          <a:custGeom>
            <a:avLst/>
            <a:gdLst/>
            <a:ahLst/>
            <a:cxnLst/>
            <a:rect r="r" b="b" t="t" l="l"/>
            <a:pathLst>
              <a:path h="1438579" w="9617166">
                <a:moveTo>
                  <a:pt x="0" y="0"/>
                </a:moveTo>
                <a:lnTo>
                  <a:pt x="9617166" y="0"/>
                </a:lnTo>
                <a:lnTo>
                  <a:pt x="9617166" y="1438579"/>
                </a:lnTo>
                <a:lnTo>
                  <a:pt x="0" y="1438579"/>
                </a:lnTo>
                <a:lnTo>
                  <a:pt x="0" y="0"/>
                </a:lnTo>
                <a:close/>
              </a:path>
            </a:pathLst>
          </a:custGeom>
          <a:blipFill>
            <a:blip r:embed="rId2"/>
            <a:stretch>
              <a:fillRect l="0" t="0" r="0" b="0"/>
            </a:stretch>
          </a:blipFill>
        </p:spPr>
      </p:sp>
      <p:sp>
        <p:nvSpPr>
          <p:cNvPr name="Freeform 3" id="3"/>
          <p:cNvSpPr/>
          <p:nvPr/>
        </p:nvSpPr>
        <p:spPr>
          <a:xfrm flipH="false" flipV="false" rot="0">
            <a:off x="8317481" y="4768134"/>
            <a:ext cx="9672214" cy="4490166"/>
          </a:xfrm>
          <a:custGeom>
            <a:avLst/>
            <a:gdLst/>
            <a:ahLst/>
            <a:cxnLst/>
            <a:rect r="r" b="b" t="t" l="l"/>
            <a:pathLst>
              <a:path h="4490166" w="9672214">
                <a:moveTo>
                  <a:pt x="0" y="0"/>
                </a:moveTo>
                <a:lnTo>
                  <a:pt x="9672214" y="0"/>
                </a:lnTo>
                <a:lnTo>
                  <a:pt x="9672214" y="4490166"/>
                </a:lnTo>
                <a:lnTo>
                  <a:pt x="0" y="4490166"/>
                </a:lnTo>
                <a:lnTo>
                  <a:pt x="0" y="0"/>
                </a:lnTo>
                <a:close/>
              </a:path>
            </a:pathLst>
          </a:custGeom>
          <a:blipFill>
            <a:blip r:embed="rId3"/>
            <a:stretch>
              <a:fillRect l="0" t="0" r="0" b="0"/>
            </a:stretch>
          </a:blipFill>
        </p:spPr>
      </p:sp>
      <p:sp>
        <p:nvSpPr>
          <p:cNvPr name="TextBox 4" id="4"/>
          <p:cNvSpPr txBox="true"/>
          <p:nvPr/>
        </p:nvSpPr>
        <p:spPr>
          <a:xfrm rot="0">
            <a:off x="9139238" y="4582808"/>
            <a:ext cx="9525" cy="1134084"/>
          </a:xfrm>
          <a:prstGeom prst="rect">
            <a:avLst/>
          </a:prstGeom>
        </p:spPr>
        <p:txBody>
          <a:bodyPr anchor="t" rtlCol="false" tIns="0" lIns="0" bIns="0" rIns="0">
            <a:spAutoFit/>
          </a:bodyPr>
          <a:lstStyle/>
          <a:p>
            <a:pPr algn="ctr">
              <a:lnSpc>
                <a:spcPts val="8735"/>
              </a:lnSpc>
              <a:spcBef>
                <a:spcPct val="0"/>
              </a:spcBef>
            </a:pPr>
          </a:p>
        </p:txBody>
      </p:sp>
      <p:sp>
        <p:nvSpPr>
          <p:cNvPr name="TextBox 5" id="5"/>
          <p:cNvSpPr txBox="true"/>
          <p:nvPr/>
        </p:nvSpPr>
        <p:spPr>
          <a:xfrm rot="0">
            <a:off x="4222931" y="220904"/>
            <a:ext cx="9298599" cy="1463191"/>
          </a:xfrm>
          <a:prstGeom prst="rect">
            <a:avLst/>
          </a:prstGeom>
        </p:spPr>
        <p:txBody>
          <a:bodyPr anchor="t" rtlCol="false" tIns="0" lIns="0" bIns="0" rIns="0">
            <a:spAutoFit/>
          </a:bodyPr>
          <a:lstStyle/>
          <a:p>
            <a:pPr algn="ctr">
              <a:lnSpc>
                <a:spcPts val="12091"/>
              </a:lnSpc>
            </a:pPr>
            <a:r>
              <a:rPr lang="en-US" sz="8636">
                <a:solidFill>
                  <a:srgbClr val="000000"/>
                </a:solidFill>
                <a:latin typeface="Canva Sans Bold"/>
              </a:rPr>
              <a:t>DECISION TREES </a:t>
            </a:r>
          </a:p>
        </p:txBody>
      </p:sp>
      <p:sp>
        <p:nvSpPr>
          <p:cNvPr name="TextBox 6" id="6"/>
          <p:cNvSpPr txBox="true"/>
          <p:nvPr/>
        </p:nvSpPr>
        <p:spPr>
          <a:xfrm rot="0">
            <a:off x="285216" y="3980532"/>
            <a:ext cx="7875430" cy="2533167"/>
          </a:xfrm>
          <a:prstGeom prst="rect">
            <a:avLst/>
          </a:prstGeom>
        </p:spPr>
        <p:txBody>
          <a:bodyPr anchor="t" rtlCol="false" tIns="0" lIns="0" bIns="0" rIns="0">
            <a:spAutoFit/>
          </a:bodyPr>
          <a:lstStyle/>
          <a:p>
            <a:pPr algn="just">
              <a:lnSpc>
                <a:spcPts val="4087"/>
              </a:lnSpc>
            </a:pPr>
            <a:r>
              <a:rPr lang="en-US" sz="2819">
                <a:solidFill>
                  <a:srgbClr val="000000"/>
                </a:solidFill>
                <a:latin typeface="Alice"/>
              </a:rPr>
              <a:t>The Decision Tree Classifier demonstrates excellent performance, as reflected in high accuracy, a well-balanced confusion matrix, and strong precision, recall, and F1-score metrics for both classes.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35736" y="2963357"/>
            <a:ext cx="8608264" cy="1147769"/>
          </a:xfrm>
          <a:custGeom>
            <a:avLst/>
            <a:gdLst/>
            <a:ahLst/>
            <a:cxnLst/>
            <a:rect r="r" b="b" t="t" l="l"/>
            <a:pathLst>
              <a:path h="1147769" w="8608264">
                <a:moveTo>
                  <a:pt x="0" y="0"/>
                </a:moveTo>
                <a:lnTo>
                  <a:pt x="8608264" y="0"/>
                </a:lnTo>
                <a:lnTo>
                  <a:pt x="8608264" y="1147768"/>
                </a:lnTo>
                <a:lnTo>
                  <a:pt x="0" y="1147768"/>
                </a:lnTo>
                <a:lnTo>
                  <a:pt x="0" y="0"/>
                </a:lnTo>
                <a:close/>
              </a:path>
            </a:pathLst>
          </a:custGeom>
          <a:blipFill>
            <a:blip r:embed="rId2"/>
            <a:stretch>
              <a:fillRect l="0" t="0" r="0" b="0"/>
            </a:stretch>
          </a:blipFill>
        </p:spPr>
      </p:sp>
      <p:sp>
        <p:nvSpPr>
          <p:cNvPr name="Freeform 3" id="3"/>
          <p:cNvSpPr/>
          <p:nvPr/>
        </p:nvSpPr>
        <p:spPr>
          <a:xfrm flipH="false" flipV="false" rot="0">
            <a:off x="535736" y="4821420"/>
            <a:ext cx="8608264" cy="3902240"/>
          </a:xfrm>
          <a:custGeom>
            <a:avLst/>
            <a:gdLst/>
            <a:ahLst/>
            <a:cxnLst/>
            <a:rect r="r" b="b" t="t" l="l"/>
            <a:pathLst>
              <a:path h="3902240" w="8608264">
                <a:moveTo>
                  <a:pt x="0" y="0"/>
                </a:moveTo>
                <a:lnTo>
                  <a:pt x="8608264" y="0"/>
                </a:lnTo>
                <a:lnTo>
                  <a:pt x="8608264" y="3902241"/>
                </a:lnTo>
                <a:lnTo>
                  <a:pt x="0" y="3902241"/>
                </a:lnTo>
                <a:lnTo>
                  <a:pt x="0" y="0"/>
                </a:lnTo>
                <a:close/>
              </a:path>
            </a:pathLst>
          </a:custGeom>
          <a:blipFill>
            <a:blip r:embed="rId3"/>
            <a:stretch>
              <a:fillRect l="0" t="0" r="0" b="0"/>
            </a:stretch>
          </a:blipFill>
        </p:spPr>
      </p:sp>
      <p:sp>
        <p:nvSpPr>
          <p:cNvPr name="TextBox 4" id="4"/>
          <p:cNvSpPr txBox="true"/>
          <p:nvPr/>
        </p:nvSpPr>
        <p:spPr>
          <a:xfrm rot="0">
            <a:off x="2593727" y="159703"/>
            <a:ext cx="13100547" cy="1510031"/>
          </a:xfrm>
          <a:prstGeom prst="rect">
            <a:avLst/>
          </a:prstGeom>
        </p:spPr>
        <p:txBody>
          <a:bodyPr anchor="t" rtlCol="false" tIns="0" lIns="0" bIns="0" rIns="0">
            <a:spAutoFit/>
          </a:bodyPr>
          <a:lstStyle/>
          <a:p>
            <a:pPr algn="ctr">
              <a:lnSpc>
                <a:spcPts val="12319"/>
              </a:lnSpc>
            </a:pPr>
            <a:r>
              <a:rPr lang="en-US" sz="8799">
                <a:solidFill>
                  <a:srgbClr val="000000"/>
                </a:solidFill>
                <a:latin typeface="Canva Sans Bold"/>
              </a:rPr>
              <a:t>K NEAREST NEIGHBORS</a:t>
            </a:r>
          </a:p>
        </p:txBody>
      </p:sp>
      <p:sp>
        <p:nvSpPr>
          <p:cNvPr name="TextBox 5" id="5"/>
          <p:cNvSpPr txBox="true"/>
          <p:nvPr/>
        </p:nvSpPr>
        <p:spPr>
          <a:xfrm rot="0">
            <a:off x="9620277" y="3838817"/>
            <a:ext cx="7875430" cy="2533167"/>
          </a:xfrm>
          <a:prstGeom prst="rect">
            <a:avLst/>
          </a:prstGeom>
        </p:spPr>
        <p:txBody>
          <a:bodyPr anchor="t" rtlCol="false" tIns="0" lIns="0" bIns="0" rIns="0">
            <a:spAutoFit/>
          </a:bodyPr>
          <a:lstStyle/>
          <a:p>
            <a:pPr algn="just">
              <a:lnSpc>
                <a:spcPts val="4087"/>
              </a:lnSpc>
            </a:pPr>
            <a:r>
              <a:rPr lang="en-US" sz="2819">
                <a:solidFill>
                  <a:srgbClr val="000000"/>
                </a:solidFill>
                <a:latin typeface="Alice"/>
              </a:rPr>
              <a:t>The KNN Classifier demonstrates good performance with high accuracy, a well-balanced confusion matrix, and strong precision, recall, and F1-score metrics for both classes but lower than decision trees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389035" y="3215489"/>
            <a:ext cx="8293171" cy="3856022"/>
          </a:xfrm>
          <a:custGeom>
            <a:avLst/>
            <a:gdLst/>
            <a:ahLst/>
            <a:cxnLst/>
            <a:rect r="r" b="b" t="t" l="l"/>
            <a:pathLst>
              <a:path h="3856022" w="8293171">
                <a:moveTo>
                  <a:pt x="0" y="0"/>
                </a:moveTo>
                <a:lnTo>
                  <a:pt x="8293171" y="0"/>
                </a:lnTo>
                <a:lnTo>
                  <a:pt x="8293171" y="3856022"/>
                </a:lnTo>
                <a:lnTo>
                  <a:pt x="0" y="3856022"/>
                </a:lnTo>
                <a:lnTo>
                  <a:pt x="0" y="0"/>
                </a:lnTo>
                <a:close/>
              </a:path>
            </a:pathLst>
          </a:custGeom>
          <a:blipFill>
            <a:blip r:embed="rId2"/>
            <a:stretch>
              <a:fillRect l="0" t="0" r="0" b="0"/>
            </a:stretch>
          </a:blipFill>
        </p:spPr>
      </p:sp>
      <p:sp>
        <p:nvSpPr>
          <p:cNvPr name="TextBox 3" id="3"/>
          <p:cNvSpPr txBox="true"/>
          <p:nvPr/>
        </p:nvSpPr>
        <p:spPr>
          <a:xfrm rot="0">
            <a:off x="4752380" y="608594"/>
            <a:ext cx="8783241" cy="1144262"/>
          </a:xfrm>
          <a:prstGeom prst="rect">
            <a:avLst/>
          </a:prstGeom>
        </p:spPr>
        <p:txBody>
          <a:bodyPr anchor="t" rtlCol="false" tIns="0" lIns="0" bIns="0" rIns="0">
            <a:spAutoFit/>
          </a:bodyPr>
          <a:lstStyle/>
          <a:p>
            <a:pPr algn="ctr">
              <a:lnSpc>
                <a:spcPts val="9380"/>
              </a:lnSpc>
              <a:spcBef>
                <a:spcPct val="0"/>
              </a:spcBef>
            </a:pPr>
            <a:r>
              <a:rPr lang="en-US" sz="6700">
                <a:solidFill>
                  <a:srgbClr val="000000"/>
                </a:solidFill>
                <a:latin typeface="Canva Sans Bold"/>
              </a:rPr>
              <a:t>LINEAR REGRESSION</a:t>
            </a:r>
          </a:p>
        </p:txBody>
      </p:sp>
      <p:sp>
        <p:nvSpPr>
          <p:cNvPr name="TextBox 4" id="4"/>
          <p:cNvSpPr txBox="true"/>
          <p:nvPr/>
        </p:nvSpPr>
        <p:spPr>
          <a:xfrm rot="0">
            <a:off x="814665" y="3139289"/>
            <a:ext cx="7875430" cy="4061049"/>
          </a:xfrm>
          <a:prstGeom prst="rect">
            <a:avLst/>
          </a:prstGeom>
        </p:spPr>
        <p:txBody>
          <a:bodyPr anchor="t" rtlCol="false" tIns="0" lIns="0" bIns="0" rIns="0">
            <a:spAutoFit/>
          </a:bodyPr>
          <a:lstStyle/>
          <a:p>
            <a:pPr algn="just" marL="608627" indent="-304313" lvl="1">
              <a:lnSpc>
                <a:spcPts val="4087"/>
              </a:lnSpc>
              <a:buFont typeface="Arial"/>
              <a:buChar char="•"/>
            </a:pPr>
            <a:r>
              <a:rPr lang="en-US" sz="2819">
                <a:solidFill>
                  <a:srgbClr val="000000"/>
                </a:solidFill>
                <a:latin typeface="Alice"/>
              </a:rPr>
              <a:t>•The model's R-squared of 0.2 suggests limited explanatory power, explaining only a small portion of the variance in the data.</a:t>
            </a:r>
          </a:p>
          <a:p>
            <a:pPr algn="just" marL="608627" indent="-304313" lvl="1">
              <a:lnSpc>
                <a:spcPts val="4087"/>
              </a:lnSpc>
              <a:buFont typeface="Arial"/>
              <a:buChar char="•"/>
            </a:pPr>
          </a:p>
          <a:p>
            <a:pPr algn="just" marL="608627" indent="-304313" lvl="1">
              <a:lnSpc>
                <a:spcPts val="4087"/>
              </a:lnSpc>
              <a:buFont typeface="Arial"/>
              <a:buChar char="•"/>
            </a:pPr>
            <a:r>
              <a:rPr lang="en-US" sz="2819">
                <a:solidFill>
                  <a:srgbClr val="000000"/>
                </a:solidFill>
                <a:latin typeface="Alice"/>
              </a:rPr>
              <a:t>•Mean Squared Error of 0.17 means the average squared difference between predicted and actual values. </a:t>
            </a:r>
          </a:p>
          <a:p>
            <a:pPr algn="just">
              <a:lnSpc>
                <a:spcPts val="4087"/>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859165" y="2959287"/>
            <a:ext cx="8840207" cy="4368427"/>
          </a:xfrm>
          <a:custGeom>
            <a:avLst/>
            <a:gdLst/>
            <a:ahLst/>
            <a:cxnLst/>
            <a:rect r="r" b="b" t="t" l="l"/>
            <a:pathLst>
              <a:path h="4368427" w="8840207">
                <a:moveTo>
                  <a:pt x="0" y="0"/>
                </a:moveTo>
                <a:lnTo>
                  <a:pt x="8840207" y="0"/>
                </a:lnTo>
                <a:lnTo>
                  <a:pt x="8840207" y="4368426"/>
                </a:lnTo>
                <a:lnTo>
                  <a:pt x="0" y="4368426"/>
                </a:lnTo>
                <a:lnTo>
                  <a:pt x="0" y="0"/>
                </a:lnTo>
                <a:close/>
              </a:path>
            </a:pathLst>
          </a:custGeom>
          <a:blipFill>
            <a:blip r:embed="rId2"/>
            <a:stretch>
              <a:fillRect l="0" t="0" r="0" b="0"/>
            </a:stretch>
          </a:blipFill>
        </p:spPr>
      </p:sp>
      <p:sp>
        <p:nvSpPr>
          <p:cNvPr name="TextBox 3" id="3"/>
          <p:cNvSpPr txBox="true"/>
          <p:nvPr/>
        </p:nvSpPr>
        <p:spPr>
          <a:xfrm rot="0">
            <a:off x="5008731" y="415868"/>
            <a:ext cx="8270537" cy="1111365"/>
          </a:xfrm>
          <a:prstGeom prst="rect">
            <a:avLst/>
          </a:prstGeom>
        </p:spPr>
        <p:txBody>
          <a:bodyPr anchor="t" rtlCol="false" tIns="0" lIns="0" bIns="0" rIns="0">
            <a:spAutoFit/>
          </a:bodyPr>
          <a:lstStyle/>
          <a:p>
            <a:pPr algn="ctr">
              <a:lnSpc>
                <a:spcPts val="9176"/>
              </a:lnSpc>
              <a:spcBef>
                <a:spcPct val="0"/>
              </a:spcBef>
            </a:pPr>
            <a:r>
              <a:rPr lang="en-US" sz="6554">
                <a:solidFill>
                  <a:srgbClr val="000000"/>
                </a:solidFill>
                <a:latin typeface="Canva Sans Bold"/>
              </a:rPr>
              <a:t>LASSO REGRESSION</a:t>
            </a:r>
          </a:p>
        </p:txBody>
      </p:sp>
      <p:sp>
        <p:nvSpPr>
          <p:cNvPr name="TextBox 4" id="4"/>
          <p:cNvSpPr txBox="true"/>
          <p:nvPr/>
        </p:nvSpPr>
        <p:spPr>
          <a:xfrm rot="0">
            <a:off x="372354" y="2883087"/>
            <a:ext cx="7875430" cy="5079638"/>
          </a:xfrm>
          <a:prstGeom prst="rect">
            <a:avLst/>
          </a:prstGeom>
        </p:spPr>
        <p:txBody>
          <a:bodyPr anchor="t" rtlCol="false" tIns="0" lIns="0" bIns="0" rIns="0">
            <a:spAutoFit/>
          </a:bodyPr>
          <a:lstStyle/>
          <a:p>
            <a:pPr algn="just" marL="608627" indent="-304313" lvl="1">
              <a:lnSpc>
                <a:spcPts val="4087"/>
              </a:lnSpc>
              <a:buFont typeface="Arial"/>
              <a:buChar char="•"/>
            </a:pPr>
            <a:r>
              <a:rPr lang="en-US" sz="2819">
                <a:solidFill>
                  <a:srgbClr val="000000"/>
                </a:solidFill>
                <a:latin typeface="Alice"/>
              </a:rPr>
              <a:t>The negative R-squared indicates either a poor fit of the model or possible overfitting problems, while the MSE of 0.23 indicates some degree of prediction error. </a:t>
            </a:r>
          </a:p>
          <a:p>
            <a:pPr algn="just">
              <a:lnSpc>
                <a:spcPts val="4087"/>
              </a:lnSpc>
            </a:pPr>
          </a:p>
          <a:p>
            <a:pPr algn="just" marL="608627" indent="-304313" lvl="1">
              <a:lnSpc>
                <a:spcPts val="4087"/>
              </a:lnSpc>
              <a:buFont typeface="Arial"/>
              <a:buChar char="•"/>
            </a:pPr>
            <a:r>
              <a:rPr lang="en-US" sz="2819">
                <a:solidFill>
                  <a:srgbClr val="000000"/>
                </a:solidFill>
                <a:latin typeface="Alice"/>
              </a:rPr>
              <a:t>This suggests that the relationships between predictors and the target variable in the dataset are not being adequately captured by the model.</a:t>
            </a:r>
          </a:p>
          <a:p>
            <a:pPr algn="just">
              <a:lnSpc>
                <a:spcPts val="4087"/>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2948769"/>
            <a:ext cx="8603344" cy="4389461"/>
          </a:xfrm>
          <a:custGeom>
            <a:avLst/>
            <a:gdLst/>
            <a:ahLst/>
            <a:cxnLst/>
            <a:rect r="r" b="b" t="t" l="l"/>
            <a:pathLst>
              <a:path h="4389461" w="8603344">
                <a:moveTo>
                  <a:pt x="0" y="0"/>
                </a:moveTo>
                <a:lnTo>
                  <a:pt x="8603344" y="0"/>
                </a:lnTo>
                <a:lnTo>
                  <a:pt x="8603344" y="4389462"/>
                </a:lnTo>
                <a:lnTo>
                  <a:pt x="0" y="4389462"/>
                </a:lnTo>
                <a:lnTo>
                  <a:pt x="0" y="0"/>
                </a:lnTo>
                <a:close/>
              </a:path>
            </a:pathLst>
          </a:custGeom>
          <a:blipFill>
            <a:blip r:embed="rId2"/>
            <a:stretch>
              <a:fillRect l="0" t="0" r="0" b="0"/>
            </a:stretch>
          </a:blipFill>
        </p:spPr>
      </p:sp>
      <p:sp>
        <p:nvSpPr>
          <p:cNvPr name="TextBox 3" id="3"/>
          <p:cNvSpPr txBox="true"/>
          <p:nvPr/>
        </p:nvSpPr>
        <p:spPr>
          <a:xfrm rot="0">
            <a:off x="4949207" y="390778"/>
            <a:ext cx="8389586" cy="1152019"/>
          </a:xfrm>
          <a:prstGeom prst="rect">
            <a:avLst/>
          </a:prstGeom>
        </p:spPr>
        <p:txBody>
          <a:bodyPr anchor="t" rtlCol="false" tIns="0" lIns="0" bIns="0" rIns="0">
            <a:spAutoFit/>
          </a:bodyPr>
          <a:lstStyle/>
          <a:p>
            <a:pPr algn="ctr">
              <a:lnSpc>
                <a:spcPts val="9463"/>
              </a:lnSpc>
              <a:spcBef>
                <a:spcPct val="0"/>
              </a:spcBef>
            </a:pPr>
            <a:r>
              <a:rPr lang="en-US" sz="6759">
                <a:solidFill>
                  <a:srgbClr val="000000"/>
                </a:solidFill>
                <a:latin typeface="Canva Sans Bold"/>
              </a:rPr>
              <a:t>RIDGE REGRESSION</a:t>
            </a:r>
          </a:p>
        </p:txBody>
      </p:sp>
      <p:sp>
        <p:nvSpPr>
          <p:cNvPr name="TextBox 4" id="4"/>
          <p:cNvSpPr txBox="true"/>
          <p:nvPr/>
        </p:nvSpPr>
        <p:spPr>
          <a:xfrm rot="0">
            <a:off x="465899" y="2310934"/>
            <a:ext cx="7875430" cy="5588932"/>
          </a:xfrm>
          <a:prstGeom prst="rect">
            <a:avLst/>
          </a:prstGeom>
        </p:spPr>
        <p:txBody>
          <a:bodyPr anchor="t" rtlCol="false" tIns="0" lIns="0" bIns="0" rIns="0">
            <a:spAutoFit/>
          </a:bodyPr>
          <a:lstStyle/>
          <a:p>
            <a:pPr algn="just" marL="608627" indent="-304313" lvl="1">
              <a:lnSpc>
                <a:spcPts val="4087"/>
              </a:lnSpc>
              <a:buFont typeface="Arial"/>
              <a:buChar char="•"/>
            </a:pPr>
            <a:r>
              <a:rPr lang="en-US" sz="2819">
                <a:solidFill>
                  <a:srgbClr val="000000"/>
                </a:solidFill>
                <a:latin typeface="Alice"/>
              </a:rPr>
              <a:t>The R-squared for the Ridge Regression model was 0.25, meaning that the model explains around 25% of the variance in the target variable. </a:t>
            </a:r>
          </a:p>
          <a:p>
            <a:pPr algn="just" marL="608627" indent="-304313" lvl="1">
              <a:lnSpc>
                <a:spcPts val="4087"/>
              </a:lnSpc>
              <a:buFont typeface="Arial"/>
              <a:buChar char="•"/>
            </a:pPr>
            <a:r>
              <a:rPr lang="en-US" sz="2819">
                <a:solidFill>
                  <a:srgbClr val="000000"/>
                </a:solidFill>
                <a:latin typeface="Alice"/>
              </a:rPr>
              <a:t>The moderate amount of prediction inaccuracy is shown by the MSE of 0.17. </a:t>
            </a:r>
          </a:p>
          <a:p>
            <a:pPr algn="just" marL="608627" indent="-304313" lvl="1">
              <a:lnSpc>
                <a:spcPts val="4087"/>
              </a:lnSpc>
              <a:buFont typeface="Arial"/>
              <a:buChar char="•"/>
            </a:pPr>
            <a:r>
              <a:rPr lang="en-US" sz="2819">
                <a:solidFill>
                  <a:srgbClr val="000000"/>
                </a:solidFill>
                <a:latin typeface="Alice"/>
              </a:rPr>
              <a:t>The model performs better overall, exhibiting a moderate ability to capture interactions between predictors and the target variable.</a:t>
            </a:r>
          </a:p>
          <a:p>
            <a:pPr algn="just">
              <a:lnSpc>
                <a:spcPts val="4087"/>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88059" y="-776315"/>
            <a:ext cx="19115099" cy="12759329"/>
          </a:xfrm>
          <a:custGeom>
            <a:avLst/>
            <a:gdLst/>
            <a:ahLst/>
            <a:cxnLst/>
            <a:rect r="r" b="b" t="t" l="l"/>
            <a:pathLst>
              <a:path h="12759329" w="19115099">
                <a:moveTo>
                  <a:pt x="0" y="0"/>
                </a:moveTo>
                <a:lnTo>
                  <a:pt x="19115099" y="0"/>
                </a:lnTo>
                <a:lnTo>
                  <a:pt x="19115099" y="12759329"/>
                </a:lnTo>
                <a:lnTo>
                  <a:pt x="0" y="12759329"/>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265466" y="3610176"/>
            <a:ext cx="17757068" cy="6048730"/>
          </a:xfrm>
          <a:custGeom>
            <a:avLst/>
            <a:gdLst/>
            <a:ahLst/>
            <a:cxnLst/>
            <a:rect r="r" b="b" t="t" l="l"/>
            <a:pathLst>
              <a:path h="6048730" w="17757068">
                <a:moveTo>
                  <a:pt x="0" y="0"/>
                </a:moveTo>
                <a:lnTo>
                  <a:pt x="17757068" y="0"/>
                </a:lnTo>
                <a:lnTo>
                  <a:pt x="17757068" y="6048730"/>
                </a:lnTo>
                <a:lnTo>
                  <a:pt x="0" y="6048730"/>
                </a:lnTo>
                <a:lnTo>
                  <a:pt x="0" y="0"/>
                </a:lnTo>
                <a:close/>
              </a:path>
            </a:pathLst>
          </a:custGeom>
          <a:blipFill>
            <a:blip r:embed="rId3"/>
            <a:stretch>
              <a:fillRect l="0" t="-51026" r="0" b="-44562"/>
            </a:stretch>
          </a:blipFill>
        </p:spPr>
      </p:sp>
      <p:sp>
        <p:nvSpPr>
          <p:cNvPr name="TextBox 4" id="4"/>
          <p:cNvSpPr txBox="true"/>
          <p:nvPr/>
        </p:nvSpPr>
        <p:spPr>
          <a:xfrm rot="0">
            <a:off x="457628" y="3968680"/>
            <a:ext cx="17372744" cy="5690226"/>
          </a:xfrm>
          <a:prstGeom prst="rect">
            <a:avLst/>
          </a:prstGeom>
        </p:spPr>
        <p:txBody>
          <a:bodyPr anchor="t" rtlCol="false" tIns="0" lIns="0" bIns="0" rIns="0">
            <a:spAutoFit/>
          </a:bodyPr>
          <a:lstStyle/>
          <a:p>
            <a:pPr algn="just" marL="583077" indent="-291539" lvl="1">
              <a:lnSpc>
                <a:spcPts val="3510"/>
              </a:lnSpc>
              <a:buFont typeface="Arial"/>
              <a:buChar char="•"/>
            </a:pPr>
            <a:r>
              <a:rPr lang="en-US" sz="2700">
                <a:solidFill>
                  <a:srgbClr val="000000"/>
                </a:solidFill>
                <a:latin typeface="Open Sauce Bold"/>
              </a:rPr>
              <a:t>Imagine a time long ago when the word “wine” was first uttered by our ancestors. Derived from the Proto-Indo-European word “win-o,” which means “friend,” wine has been a cherished companion to humankind.</a:t>
            </a:r>
          </a:p>
          <a:p>
            <a:pPr algn="just">
              <a:lnSpc>
                <a:spcPts val="3510"/>
              </a:lnSpc>
            </a:pPr>
          </a:p>
          <a:p>
            <a:pPr algn="just" marL="583077" indent="-291539" lvl="1">
              <a:lnSpc>
                <a:spcPts val="3510"/>
              </a:lnSpc>
              <a:buFont typeface="Arial"/>
              <a:buChar char="•"/>
            </a:pPr>
            <a:r>
              <a:rPr lang="en-US" sz="2700">
                <a:solidFill>
                  <a:srgbClr val="000000"/>
                </a:solidFill>
                <a:latin typeface="Open Sauce Bold"/>
              </a:rPr>
              <a:t>Does a glass a day really keep the doctor away? Although the effects of wine on the heart are still being researched, studies show that the antioxidants in wine can lower your risk of having heart diseases.</a:t>
            </a:r>
          </a:p>
          <a:p>
            <a:pPr algn="just">
              <a:lnSpc>
                <a:spcPts val="3510"/>
              </a:lnSpc>
            </a:pPr>
          </a:p>
          <a:p>
            <a:pPr algn="just" marL="583077" indent="-291539" lvl="1">
              <a:lnSpc>
                <a:spcPts val="3510"/>
              </a:lnSpc>
              <a:buFont typeface="Arial"/>
              <a:buChar char="•"/>
            </a:pPr>
            <a:r>
              <a:rPr lang="en-US" sz="2700">
                <a:solidFill>
                  <a:srgbClr val="000000"/>
                </a:solidFill>
                <a:latin typeface="Open Sauce Bold"/>
              </a:rPr>
              <a:t>Unearthed in a Roman tomb, the world’s (known) oldest bottle of wine was excavated in 1867.</a:t>
            </a:r>
          </a:p>
          <a:p>
            <a:pPr algn="just">
              <a:lnSpc>
                <a:spcPts val="3510"/>
              </a:lnSpc>
            </a:pPr>
          </a:p>
          <a:p>
            <a:pPr algn="just" marL="583077" indent="-291539" lvl="1">
              <a:lnSpc>
                <a:spcPts val="3510"/>
              </a:lnSpc>
              <a:buFont typeface="Arial"/>
              <a:buChar char="•"/>
            </a:pPr>
            <a:r>
              <a:rPr lang="en-US" sz="2700">
                <a:solidFill>
                  <a:srgbClr val="000000"/>
                </a:solidFill>
                <a:latin typeface="Open Sauce Bold"/>
              </a:rPr>
              <a:t>It’s just a general rule of thumb, but women typically have a better sense of smell than men, making them better tasters. Don’t shoot the messenger!</a:t>
            </a:r>
          </a:p>
          <a:p>
            <a:pPr algn="just">
              <a:lnSpc>
                <a:spcPts val="3510"/>
              </a:lnSpc>
            </a:pPr>
          </a:p>
        </p:txBody>
      </p:sp>
      <p:sp>
        <p:nvSpPr>
          <p:cNvPr name="TextBox 5" id="5"/>
          <p:cNvSpPr txBox="true"/>
          <p:nvPr/>
        </p:nvSpPr>
        <p:spPr>
          <a:xfrm rot="0">
            <a:off x="4036216" y="618206"/>
            <a:ext cx="10266548" cy="2245334"/>
          </a:xfrm>
          <a:prstGeom prst="rect">
            <a:avLst/>
          </a:prstGeom>
        </p:spPr>
        <p:txBody>
          <a:bodyPr anchor="t" rtlCol="false" tIns="0" lIns="0" bIns="0" rIns="0">
            <a:spAutoFit/>
          </a:bodyPr>
          <a:lstStyle/>
          <a:p>
            <a:pPr algn="ctr">
              <a:lnSpc>
                <a:spcPts val="8735"/>
              </a:lnSpc>
            </a:pPr>
            <a:r>
              <a:rPr lang="en-US" sz="7595" u="sng">
                <a:solidFill>
                  <a:srgbClr val="961D1B"/>
                </a:solidFill>
                <a:latin typeface="High Tide Bold"/>
              </a:rPr>
              <a:t>FACTS ABOUT </a:t>
            </a:r>
          </a:p>
          <a:p>
            <a:pPr algn="ctr">
              <a:lnSpc>
                <a:spcPts val="8735"/>
              </a:lnSpc>
            </a:pPr>
            <a:r>
              <a:rPr lang="en-US" sz="7595" u="sng">
                <a:solidFill>
                  <a:srgbClr val="961D1B"/>
                </a:solidFill>
                <a:latin typeface="High Tide Bold"/>
              </a:rPr>
              <a:t>WINE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45289" y="4567194"/>
            <a:ext cx="9360018" cy="916152"/>
          </a:xfrm>
          <a:custGeom>
            <a:avLst/>
            <a:gdLst/>
            <a:ahLst/>
            <a:cxnLst/>
            <a:rect r="r" b="b" t="t" l="l"/>
            <a:pathLst>
              <a:path h="916152" w="9360018">
                <a:moveTo>
                  <a:pt x="0" y="0"/>
                </a:moveTo>
                <a:lnTo>
                  <a:pt x="9360017" y="0"/>
                </a:lnTo>
                <a:lnTo>
                  <a:pt x="9360017" y="916152"/>
                </a:lnTo>
                <a:lnTo>
                  <a:pt x="0" y="916152"/>
                </a:lnTo>
                <a:lnTo>
                  <a:pt x="0" y="0"/>
                </a:lnTo>
                <a:close/>
              </a:path>
            </a:pathLst>
          </a:custGeom>
          <a:blipFill>
            <a:blip r:embed="rId2"/>
            <a:stretch>
              <a:fillRect l="0" t="0" r="0" b="0"/>
            </a:stretch>
          </a:blipFill>
        </p:spPr>
      </p:sp>
      <p:sp>
        <p:nvSpPr>
          <p:cNvPr name="Freeform 3" id="3"/>
          <p:cNvSpPr/>
          <p:nvPr/>
        </p:nvSpPr>
        <p:spPr>
          <a:xfrm flipH="false" flipV="false" rot="0">
            <a:off x="245289" y="6397746"/>
            <a:ext cx="9360018" cy="1187029"/>
          </a:xfrm>
          <a:custGeom>
            <a:avLst/>
            <a:gdLst/>
            <a:ahLst/>
            <a:cxnLst/>
            <a:rect r="r" b="b" t="t" l="l"/>
            <a:pathLst>
              <a:path h="1187029" w="9360018">
                <a:moveTo>
                  <a:pt x="0" y="0"/>
                </a:moveTo>
                <a:lnTo>
                  <a:pt x="9360017" y="0"/>
                </a:lnTo>
                <a:lnTo>
                  <a:pt x="9360017" y="1187029"/>
                </a:lnTo>
                <a:lnTo>
                  <a:pt x="0" y="1187029"/>
                </a:lnTo>
                <a:lnTo>
                  <a:pt x="0" y="0"/>
                </a:lnTo>
                <a:close/>
              </a:path>
            </a:pathLst>
          </a:custGeom>
          <a:blipFill>
            <a:blip r:embed="rId3"/>
            <a:stretch>
              <a:fillRect l="0" t="0" r="0" b="0"/>
            </a:stretch>
          </a:blipFill>
        </p:spPr>
      </p:sp>
      <p:sp>
        <p:nvSpPr>
          <p:cNvPr name="Freeform 4" id="4"/>
          <p:cNvSpPr/>
          <p:nvPr/>
        </p:nvSpPr>
        <p:spPr>
          <a:xfrm flipH="false" flipV="false" rot="0">
            <a:off x="245289" y="2737670"/>
            <a:ext cx="9360018" cy="913172"/>
          </a:xfrm>
          <a:custGeom>
            <a:avLst/>
            <a:gdLst/>
            <a:ahLst/>
            <a:cxnLst/>
            <a:rect r="r" b="b" t="t" l="l"/>
            <a:pathLst>
              <a:path h="913172" w="9360018">
                <a:moveTo>
                  <a:pt x="0" y="0"/>
                </a:moveTo>
                <a:lnTo>
                  <a:pt x="9360017" y="0"/>
                </a:lnTo>
                <a:lnTo>
                  <a:pt x="9360017" y="913172"/>
                </a:lnTo>
                <a:lnTo>
                  <a:pt x="0" y="913172"/>
                </a:lnTo>
                <a:lnTo>
                  <a:pt x="0" y="0"/>
                </a:lnTo>
                <a:close/>
              </a:path>
            </a:pathLst>
          </a:custGeom>
          <a:blipFill>
            <a:blip r:embed="rId4"/>
            <a:stretch>
              <a:fillRect l="0" t="0" r="0" b="0"/>
            </a:stretch>
          </a:blipFill>
        </p:spPr>
      </p:sp>
      <p:sp>
        <p:nvSpPr>
          <p:cNvPr name="TextBox 5" id="5"/>
          <p:cNvSpPr txBox="true"/>
          <p:nvPr/>
        </p:nvSpPr>
        <p:spPr>
          <a:xfrm rot="0">
            <a:off x="9960691" y="1632191"/>
            <a:ext cx="7875430" cy="7626109"/>
          </a:xfrm>
          <a:prstGeom prst="rect">
            <a:avLst/>
          </a:prstGeom>
        </p:spPr>
        <p:txBody>
          <a:bodyPr anchor="t" rtlCol="false" tIns="0" lIns="0" bIns="0" rIns="0">
            <a:spAutoFit/>
          </a:bodyPr>
          <a:lstStyle/>
          <a:p>
            <a:pPr algn="just" marL="608627" indent="-304313" lvl="1">
              <a:lnSpc>
                <a:spcPts val="4087"/>
              </a:lnSpc>
              <a:buFont typeface="Arial"/>
              <a:buChar char="•"/>
            </a:pPr>
            <a:r>
              <a:rPr lang="en-US" sz="2819">
                <a:solidFill>
                  <a:srgbClr val="000000"/>
                </a:solidFill>
                <a:latin typeface="Alice"/>
              </a:rPr>
              <a:t>Based on the correlation matrix we find that Alcohol, density, chlorides, and volatile acidity are the attributes that are highly correlated. </a:t>
            </a:r>
          </a:p>
          <a:p>
            <a:pPr algn="just" marL="608627" indent="-304313" lvl="1">
              <a:lnSpc>
                <a:spcPts val="4087"/>
              </a:lnSpc>
              <a:buFont typeface="Arial"/>
              <a:buChar char="•"/>
            </a:pPr>
            <a:r>
              <a:rPr lang="en-US" sz="2819">
                <a:solidFill>
                  <a:srgbClr val="000000"/>
                </a:solidFill>
                <a:latin typeface="Alice"/>
              </a:rPr>
              <a:t>So we tried building our model based on just these four features and for each model we got the same accuracy and confusion matrix table.</a:t>
            </a:r>
          </a:p>
          <a:p>
            <a:pPr algn="just" marL="608627" indent="-304313" lvl="1">
              <a:lnSpc>
                <a:spcPts val="4087"/>
              </a:lnSpc>
              <a:buFont typeface="Arial"/>
              <a:buChar char="•"/>
            </a:pPr>
            <a:r>
              <a:rPr lang="en-US" sz="2819">
                <a:solidFill>
                  <a:srgbClr val="000000"/>
                </a:solidFill>
                <a:latin typeface="Alice"/>
              </a:rPr>
              <a:t>This tells us that working on just the highly correlated attributes we can build a model which is as accurate as working with all attributes. </a:t>
            </a:r>
          </a:p>
          <a:p>
            <a:pPr algn="just" marL="608627" indent="-304313" lvl="1">
              <a:lnSpc>
                <a:spcPts val="4087"/>
              </a:lnSpc>
              <a:buFont typeface="Arial"/>
              <a:buChar char="•"/>
            </a:pPr>
            <a:r>
              <a:rPr lang="en-US" sz="2819">
                <a:solidFill>
                  <a:srgbClr val="000000"/>
                </a:solidFill>
                <a:latin typeface="Alice"/>
              </a:rPr>
              <a:t>This saves us a lot of time and effort when working on a large dataset.</a:t>
            </a:r>
          </a:p>
          <a:p>
            <a:pPr algn="just">
              <a:lnSpc>
                <a:spcPts val="4087"/>
              </a:lnSpc>
            </a:pPr>
          </a:p>
        </p:txBody>
      </p:sp>
      <p:sp>
        <p:nvSpPr>
          <p:cNvPr name="TextBox 6" id="6"/>
          <p:cNvSpPr txBox="true"/>
          <p:nvPr/>
        </p:nvSpPr>
        <p:spPr>
          <a:xfrm rot="0">
            <a:off x="788243" y="233693"/>
            <a:ext cx="16711514" cy="795007"/>
          </a:xfrm>
          <a:prstGeom prst="rect">
            <a:avLst/>
          </a:prstGeom>
        </p:spPr>
        <p:txBody>
          <a:bodyPr anchor="t" rtlCol="false" tIns="0" lIns="0" bIns="0" rIns="0">
            <a:spAutoFit/>
          </a:bodyPr>
          <a:lstStyle/>
          <a:p>
            <a:pPr algn="ctr">
              <a:lnSpc>
                <a:spcPts val="6580"/>
              </a:lnSpc>
            </a:pPr>
            <a:r>
              <a:rPr lang="en-US" sz="4700">
                <a:solidFill>
                  <a:srgbClr val="000000"/>
                </a:solidFill>
                <a:latin typeface="Canva Sans Bold"/>
              </a:rPr>
              <a:t>MODELING BASED ON HIGHLY CORREALATED FEATURES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960120"/>
            <a:ext cx="19454069" cy="12985591"/>
          </a:xfrm>
          <a:custGeom>
            <a:avLst/>
            <a:gdLst/>
            <a:ahLst/>
            <a:cxnLst/>
            <a:rect r="r" b="b" t="t" l="l"/>
            <a:pathLst>
              <a:path h="12985591" w="19454069">
                <a:moveTo>
                  <a:pt x="0" y="0"/>
                </a:moveTo>
                <a:lnTo>
                  <a:pt x="19454069" y="0"/>
                </a:lnTo>
                <a:lnTo>
                  <a:pt x="19454069" y="12985591"/>
                </a:lnTo>
                <a:lnTo>
                  <a:pt x="0" y="12985591"/>
                </a:lnTo>
                <a:lnTo>
                  <a:pt x="0" y="0"/>
                </a:lnTo>
                <a:close/>
              </a:path>
            </a:pathLst>
          </a:custGeom>
          <a:blipFill>
            <a:blip r:embed="rId2">
              <a:alphaModFix amt="25000"/>
            </a:blip>
            <a:stretch>
              <a:fillRect l="0" t="0" r="0" b="0"/>
            </a:stretch>
          </a:blipFill>
        </p:spPr>
      </p:sp>
      <p:sp>
        <p:nvSpPr>
          <p:cNvPr name="Freeform 3" id="3"/>
          <p:cNvSpPr/>
          <p:nvPr/>
        </p:nvSpPr>
        <p:spPr>
          <a:xfrm flipH="false" flipV="false" rot="0">
            <a:off x="1028700" y="2527505"/>
            <a:ext cx="16585464" cy="7150961"/>
          </a:xfrm>
          <a:custGeom>
            <a:avLst/>
            <a:gdLst/>
            <a:ahLst/>
            <a:cxnLst/>
            <a:rect r="r" b="b" t="t" l="l"/>
            <a:pathLst>
              <a:path h="7150961" w="16585464">
                <a:moveTo>
                  <a:pt x="0" y="0"/>
                </a:moveTo>
                <a:lnTo>
                  <a:pt x="16585464" y="0"/>
                </a:lnTo>
                <a:lnTo>
                  <a:pt x="16585464" y="7150960"/>
                </a:lnTo>
                <a:lnTo>
                  <a:pt x="0" y="7150960"/>
                </a:lnTo>
                <a:lnTo>
                  <a:pt x="0" y="0"/>
                </a:lnTo>
                <a:close/>
              </a:path>
            </a:pathLst>
          </a:custGeom>
          <a:blipFill>
            <a:blip r:embed="rId3"/>
            <a:stretch>
              <a:fillRect l="0" t="-6574" r="0" b="-47951"/>
            </a:stretch>
          </a:blipFill>
        </p:spPr>
      </p:sp>
      <p:sp>
        <p:nvSpPr>
          <p:cNvPr name="TextBox 4" id="4"/>
          <p:cNvSpPr txBox="true"/>
          <p:nvPr/>
        </p:nvSpPr>
        <p:spPr>
          <a:xfrm rot="0">
            <a:off x="743936" y="2713801"/>
            <a:ext cx="16870227" cy="7194010"/>
          </a:xfrm>
          <a:prstGeom prst="rect">
            <a:avLst/>
          </a:prstGeom>
        </p:spPr>
        <p:txBody>
          <a:bodyPr anchor="t" rtlCol="false" tIns="0" lIns="0" bIns="0" rIns="0">
            <a:spAutoFit/>
          </a:bodyPr>
          <a:lstStyle/>
          <a:p>
            <a:pPr marL="757950" indent="-378975" lvl="1">
              <a:lnSpc>
                <a:spcPts val="4914"/>
              </a:lnSpc>
              <a:buFont typeface="Arial"/>
              <a:buChar char="•"/>
            </a:pPr>
            <a:r>
              <a:rPr lang="en-US" sz="3510">
                <a:solidFill>
                  <a:srgbClr val="000000"/>
                </a:solidFill>
                <a:latin typeface="Alice"/>
              </a:rPr>
              <a:t>The analysis highlights that white wines generally receive higher quality ratings than red wines, with alcohol content being strongly correlated with better ratings. </a:t>
            </a:r>
          </a:p>
          <a:p>
            <a:pPr marL="757950" indent="-378975" lvl="1">
              <a:lnSpc>
                <a:spcPts val="4914"/>
              </a:lnSpc>
              <a:buFont typeface="Arial"/>
              <a:buChar char="•"/>
            </a:pPr>
            <a:r>
              <a:rPr lang="en-US" sz="3510">
                <a:solidFill>
                  <a:srgbClr val="000000"/>
                </a:solidFill>
                <a:latin typeface="Alice"/>
              </a:rPr>
              <a:t>Attributes like fixed acidity, citric acid, and sulphates also positively influence wine quality, while density and volatile acidity show negative correlations. </a:t>
            </a:r>
          </a:p>
          <a:p>
            <a:pPr marL="757950" indent="-378975" lvl="1">
              <a:lnSpc>
                <a:spcPts val="4914"/>
              </a:lnSpc>
              <a:buFont typeface="Arial"/>
              <a:buChar char="•"/>
            </a:pPr>
            <a:r>
              <a:rPr lang="en-US" sz="3510">
                <a:solidFill>
                  <a:srgbClr val="000000"/>
                </a:solidFill>
                <a:latin typeface="Alice"/>
              </a:rPr>
              <a:t>Quality scores tend to center around 6, suggesting a prevalent rating trend. The dataset exhibits some redundancies between sulfur dioxide variables. </a:t>
            </a:r>
          </a:p>
          <a:p>
            <a:pPr marL="757950" indent="-378975" lvl="1">
              <a:lnSpc>
                <a:spcPts val="4914"/>
              </a:lnSpc>
              <a:buFont typeface="Arial"/>
              <a:buChar char="•"/>
            </a:pPr>
            <a:r>
              <a:rPr lang="en-US" sz="3510">
                <a:solidFill>
                  <a:srgbClr val="000000"/>
                </a:solidFill>
                <a:latin typeface="Alice"/>
              </a:rPr>
              <a:t>Machine learning models, particularly Decision Trees and KNN Classifiers, perform well in predicting wine quality, with Decision Trees showing slightly better overall metrics than KNN, although both demonstrate reasonable predictive capabilities.</a:t>
            </a:r>
          </a:p>
          <a:p>
            <a:pPr algn="ctr">
              <a:lnSpc>
                <a:spcPts val="2921"/>
              </a:lnSpc>
            </a:pPr>
          </a:p>
        </p:txBody>
      </p:sp>
      <p:sp>
        <p:nvSpPr>
          <p:cNvPr name="TextBox 5" id="5"/>
          <p:cNvSpPr txBox="true"/>
          <p:nvPr/>
        </p:nvSpPr>
        <p:spPr>
          <a:xfrm rot="0">
            <a:off x="5173266" y="159703"/>
            <a:ext cx="794146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CONCLUSION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004031" y="-4194653"/>
            <a:ext cx="14869192" cy="19379677"/>
          </a:xfrm>
          <a:custGeom>
            <a:avLst/>
            <a:gdLst/>
            <a:ahLst/>
            <a:cxnLst/>
            <a:rect r="r" b="b" t="t" l="l"/>
            <a:pathLst>
              <a:path h="19379677" w="14869192">
                <a:moveTo>
                  <a:pt x="0" y="0"/>
                </a:moveTo>
                <a:lnTo>
                  <a:pt x="14869192" y="0"/>
                </a:lnTo>
                <a:lnTo>
                  <a:pt x="14869192" y="19379677"/>
                </a:lnTo>
                <a:lnTo>
                  <a:pt x="0" y="19379677"/>
                </a:lnTo>
                <a:lnTo>
                  <a:pt x="0" y="0"/>
                </a:lnTo>
                <a:close/>
              </a:path>
            </a:pathLst>
          </a:custGeom>
          <a:blipFill>
            <a:blip r:embed="rId2">
              <a:alphaModFix amt="18999"/>
            </a:blip>
            <a:stretch>
              <a:fillRect l="-4007" t="0" r="-4007" b="0"/>
            </a:stretch>
          </a:blipFill>
        </p:spPr>
      </p:sp>
      <p:sp>
        <p:nvSpPr>
          <p:cNvPr name="Freeform 3" id="3"/>
          <p:cNvSpPr/>
          <p:nvPr/>
        </p:nvSpPr>
        <p:spPr>
          <a:xfrm flipH="false" flipV="false" rot="-811335">
            <a:off x="17269630" y="7586486"/>
            <a:ext cx="841736" cy="3107079"/>
          </a:xfrm>
          <a:custGeom>
            <a:avLst/>
            <a:gdLst/>
            <a:ahLst/>
            <a:cxnLst/>
            <a:rect r="r" b="b" t="t" l="l"/>
            <a:pathLst>
              <a:path h="3107079" w="841736">
                <a:moveTo>
                  <a:pt x="0" y="0"/>
                </a:moveTo>
                <a:lnTo>
                  <a:pt x="841736" y="0"/>
                </a:lnTo>
                <a:lnTo>
                  <a:pt x="841736" y="3107079"/>
                </a:lnTo>
                <a:lnTo>
                  <a:pt x="0" y="3107079"/>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416410">
            <a:off x="-254931" y="-49685"/>
            <a:ext cx="1311133" cy="3227405"/>
          </a:xfrm>
          <a:custGeom>
            <a:avLst/>
            <a:gdLst/>
            <a:ahLst/>
            <a:cxnLst/>
            <a:rect r="r" b="b" t="t" l="l"/>
            <a:pathLst>
              <a:path h="3227405" w="1311133">
                <a:moveTo>
                  <a:pt x="0" y="0"/>
                </a:moveTo>
                <a:lnTo>
                  <a:pt x="1311134" y="0"/>
                </a:lnTo>
                <a:lnTo>
                  <a:pt x="1311134" y="3227405"/>
                </a:lnTo>
                <a:lnTo>
                  <a:pt x="0" y="3227405"/>
                </a:lnTo>
                <a:lnTo>
                  <a:pt x="0" y="0"/>
                </a:lnTo>
                <a:close/>
              </a:path>
            </a:pathLst>
          </a:custGeom>
          <a:blipFill>
            <a:blip r:embed="rId5">
              <a:alphaModFix amt="54000"/>
            </a:blip>
            <a:stretch>
              <a:fillRect l="0" t="0" r="0" b="0"/>
            </a:stretch>
          </a:blipFill>
        </p:spPr>
      </p:sp>
      <p:sp>
        <p:nvSpPr>
          <p:cNvPr name="Freeform 5" id="5"/>
          <p:cNvSpPr/>
          <p:nvPr/>
        </p:nvSpPr>
        <p:spPr>
          <a:xfrm flipH="false" flipV="false" rot="9263252">
            <a:off x="8849906" y="-1618681"/>
            <a:ext cx="1077329" cy="4114800"/>
          </a:xfrm>
          <a:custGeom>
            <a:avLst/>
            <a:gdLst/>
            <a:ahLst/>
            <a:cxnLst/>
            <a:rect r="r" b="b" t="t" l="l"/>
            <a:pathLst>
              <a:path h="4114800" w="1077329">
                <a:moveTo>
                  <a:pt x="0" y="0"/>
                </a:moveTo>
                <a:lnTo>
                  <a:pt x="1077330" y="0"/>
                </a:lnTo>
                <a:lnTo>
                  <a:pt x="1077330" y="4114800"/>
                </a:lnTo>
                <a:lnTo>
                  <a:pt x="0" y="411480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778766">
            <a:off x="16803414" y="656323"/>
            <a:ext cx="1774168" cy="3379368"/>
          </a:xfrm>
          <a:custGeom>
            <a:avLst/>
            <a:gdLst/>
            <a:ahLst/>
            <a:cxnLst/>
            <a:rect r="r" b="b" t="t" l="l"/>
            <a:pathLst>
              <a:path h="3379368" w="1774168">
                <a:moveTo>
                  <a:pt x="0" y="0"/>
                </a:moveTo>
                <a:lnTo>
                  <a:pt x="1774168" y="0"/>
                </a:lnTo>
                <a:lnTo>
                  <a:pt x="1774168" y="3379368"/>
                </a:lnTo>
                <a:lnTo>
                  <a:pt x="0" y="3379368"/>
                </a:lnTo>
                <a:lnTo>
                  <a:pt x="0" y="0"/>
                </a:lnTo>
                <a:close/>
              </a:path>
            </a:pathLst>
          </a:custGeom>
          <a:blipFill>
            <a:blip r:embed="rId8">
              <a:alphaModFix amt="20999"/>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18802">
            <a:off x="8790521" y="8050240"/>
            <a:ext cx="706958" cy="1740204"/>
          </a:xfrm>
          <a:custGeom>
            <a:avLst/>
            <a:gdLst/>
            <a:ahLst/>
            <a:cxnLst/>
            <a:rect r="r" b="b" t="t" l="l"/>
            <a:pathLst>
              <a:path h="1740204" w="706958">
                <a:moveTo>
                  <a:pt x="0" y="0"/>
                </a:moveTo>
                <a:lnTo>
                  <a:pt x="706958" y="0"/>
                </a:lnTo>
                <a:lnTo>
                  <a:pt x="706958" y="1740204"/>
                </a:lnTo>
                <a:lnTo>
                  <a:pt x="0" y="1740204"/>
                </a:lnTo>
                <a:lnTo>
                  <a:pt x="0" y="0"/>
                </a:lnTo>
                <a:close/>
              </a:path>
            </a:pathLst>
          </a:custGeom>
          <a:blipFill>
            <a:blip r:embed="rId5">
              <a:alphaModFix amt="55000"/>
            </a:blip>
            <a:stretch>
              <a:fillRect l="0" t="0" r="0" b="0"/>
            </a:stretch>
          </a:blipFill>
        </p:spPr>
      </p:sp>
      <p:sp>
        <p:nvSpPr>
          <p:cNvPr name="Freeform 8" id="8"/>
          <p:cNvSpPr/>
          <p:nvPr/>
        </p:nvSpPr>
        <p:spPr>
          <a:xfrm flipH="false" flipV="false" rot="-1176304">
            <a:off x="4460831" y="1663344"/>
            <a:ext cx="809830" cy="1542533"/>
          </a:xfrm>
          <a:custGeom>
            <a:avLst/>
            <a:gdLst/>
            <a:ahLst/>
            <a:cxnLst/>
            <a:rect r="r" b="b" t="t" l="l"/>
            <a:pathLst>
              <a:path h="1542533" w="809830">
                <a:moveTo>
                  <a:pt x="0" y="0"/>
                </a:moveTo>
                <a:lnTo>
                  <a:pt x="809830" y="0"/>
                </a:lnTo>
                <a:lnTo>
                  <a:pt x="809830" y="1542534"/>
                </a:lnTo>
                <a:lnTo>
                  <a:pt x="0" y="1542534"/>
                </a:lnTo>
                <a:lnTo>
                  <a:pt x="0" y="0"/>
                </a:lnTo>
                <a:close/>
              </a:path>
            </a:pathLst>
          </a:custGeom>
          <a:blipFill>
            <a:blip r:embed="rId8">
              <a:alphaModFix amt="28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778766">
            <a:off x="1937274" y="9087953"/>
            <a:ext cx="1366566" cy="2602982"/>
          </a:xfrm>
          <a:custGeom>
            <a:avLst/>
            <a:gdLst/>
            <a:ahLst/>
            <a:cxnLst/>
            <a:rect r="r" b="b" t="t" l="l"/>
            <a:pathLst>
              <a:path h="2602982" w="1366566">
                <a:moveTo>
                  <a:pt x="0" y="0"/>
                </a:moveTo>
                <a:lnTo>
                  <a:pt x="1366566" y="0"/>
                </a:lnTo>
                <a:lnTo>
                  <a:pt x="1366566" y="2602982"/>
                </a:lnTo>
                <a:lnTo>
                  <a:pt x="0" y="2602982"/>
                </a:lnTo>
                <a:lnTo>
                  <a:pt x="0" y="0"/>
                </a:lnTo>
                <a:close/>
              </a:path>
            </a:pathLst>
          </a:custGeom>
          <a:blipFill>
            <a:blip r:embed="rId8">
              <a:alphaModFix amt="31000"/>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030644">
            <a:off x="1973621" y="4963276"/>
            <a:ext cx="601918" cy="2298994"/>
          </a:xfrm>
          <a:custGeom>
            <a:avLst/>
            <a:gdLst/>
            <a:ahLst/>
            <a:cxnLst/>
            <a:rect r="r" b="b" t="t" l="l"/>
            <a:pathLst>
              <a:path h="2298994" w="601918">
                <a:moveTo>
                  <a:pt x="0" y="0"/>
                </a:moveTo>
                <a:lnTo>
                  <a:pt x="601918" y="0"/>
                </a:lnTo>
                <a:lnTo>
                  <a:pt x="601918" y="2298994"/>
                </a:lnTo>
                <a:lnTo>
                  <a:pt x="0" y="2298994"/>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2043897">
            <a:off x="7695997" y="3792357"/>
            <a:ext cx="634924" cy="2343680"/>
          </a:xfrm>
          <a:custGeom>
            <a:avLst/>
            <a:gdLst/>
            <a:ahLst/>
            <a:cxnLst/>
            <a:rect r="r" b="b" t="t" l="l"/>
            <a:pathLst>
              <a:path h="2343680" w="634924">
                <a:moveTo>
                  <a:pt x="0" y="0"/>
                </a:moveTo>
                <a:lnTo>
                  <a:pt x="634924" y="0"/>
                </a:lnTo>
                <a:lnTo>
                  <a:pt x="634924" y="2343680"/>
                </a:lnTo>
                <a:lnTo>
                  <a:pt x="0" y="2343680"/>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340505">
            <a:off x="14187939" y="1063025"/>
            <a:ext cx="522063" cy="1927078"/>
          </a:xfrm>
          <a:custGeom>
            <a:avLst/>
            <a:gdLst/>
            <a:ahLst/>
            <a:cxnLst/>
            <a:rect r="r" b="b" t="t" l="l"/>
            <a:pathLst>
              <a:path h="1927078" w="522063">
                <a:moveTo>
                  <a:pt x="0" y="0"/>
                </a:moveTo>
                <a:lnTo>
                  <a:pt x="522063" y="0"/>
                </a:lnTo>
                <a:lnTo>
                  <a:pt x="522063" y="1927078"/>
                </a:lnTo>
                <a:lnTo>
                  <a:pt x="0" y="1927078"/>
                </a:lnTo>
                <a:lnTo>
                  <a:pt x="0" y="0"/>
                </a:lnTo>
                <a:close/>
              </a:path>
            </a:pathLst>
          </a:custGeom>
          <a:blipFill>
            <a:blip r:embed="rId3">
              <a:alphaModFix amt="47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1590685">
            <a:off x="14445159" y="8986631"/>
            <a:ext cx="706958" cy="1740204"/>
          </a:xfrm>
          <a:custGeom>
            <a:avLst/>
            <a:gdLst/>
            <a:ahLst/>
            <a:cxnLst/>
            <a:rect r="r" b="b" t="t" l="l"/>
            <a:pathLst>
              <a:path h="1740204" w="706958">
                <a:moveTo>
                  <a:pt x="0" y="0"/>
                </a:moveTo>
                <a:lnTo>
                  <a:pt x="706958" y="0"/>
                </a:lnTo>
                <a:lnTo>
                  <a:pt x="706958" y="1740204"/>
                </a:lnTo>
                <a:lnTo>
                  <a:pt x="0" y="1740204"/>
                </a:lnTo>
                <a:lnTo>
                  <a:pt x="0" y="0"/>
                </a:lnTo>
                <a:close/>
              </a:path>
            </a:pathLst>
          </a:custGeom>
          <a:blipFill>
            <a:blip r:embed="rId5">
              <a:alphaModFix amt="64000"/>
            </a:blip>
            <a:stretch>
              <a:fillRect l="0" t="0" r="0" b="0"/>
            </a:stretch>
          </a:blipFill>
        </p:spPr>
      </p:sp>
      <p:sp>
        <p:nvSpPr>
          <p:cNvPr name="Freeform 14" id="14"/>
          <p:cNvSpPr/>
          <p:nvPr/>
        </p:nvSpPr>
        <p:spPr>
          <a:xfrm flipH="false" flipV="false" rot="-1096273">
            <a:off x="12423365" y="5022069"/>
            <a:ext cx="886525" cy="1688618"/>
          </a:xfrm>
          <a:custGeom>
            <a:avLst/>
            <a:gdLst/>
            <a:ahLst/>
            <a:cxnLst/>
            <a:rect r="r" b="b" t="t" l="l"/>
            <a:pathLst>
              <a:path h="1688618" w="886525">
                <a:moveTo>
                  <a:pt x="0" y="0"/>
                </a:moveTo>
                <a:lnTo>
                  <a:pt x="886525" y="0"/>
                </a:lnTo>
                <a:lnTo>
                  <a:pt x="886525" y="1688618"/>
                </a:lnTo>
                <a:lnTo>
                  <a:pt x="0" y="1688618"/>
                </a:lnTo>
                <a:lnTo>
                  <a:pt x="0" y="0"/>
                </a:lnTo>
                <a:close/>
              </a:path>
            </a:pathLst>
          </a:custGeom>
          <a:blipFill>
            <a:blip r:embed="rId8">
              <a:alphaModFix amt="28000"/>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4928125" y="3587020"/>
            <a:ext cx="9616096" cy="2090970"/>
          </a:xfrm>
          <a:prstGeom prst="rect">
            <a:avLst/>
          </a:prstGeom>
        </p:spPr>
        <p:txBody>
          <a:bodyPr anchor="t" rtlCol="false" tIns="0" lIns="0" bIns="0" rIns="0">
            <a:spAutoFit/>
          </a:bodyPr>
          <a:lstStyle/>
          <a:p>
            <a:pPr algn="ctr">
              <a:lnSpc>
                <a:spcPts val="17194"/>
              </a:lnSpc>
            </a:pPr>
            <a:r>
              <a:rPr lang="en-US" sz="12281">
                <a:solidFill>
                  <a:srgbClr val="000000"/>
                </a:solidFill>
                <a:latin typeface="Canva Sans Bold"/>
              </a:rPr>
              <a:t>THANK YOU </a:t>
            </a:r>
          </a:p>
        </p:txBody>
      </p:sp>
      <p:sp>
        <p:nvSpPr>
          <p:cNvPr name="TextBox 16" id="16"/>
          <p:cNvSpPr txBox="true"/>
          <p:nvPr/>
        </p:nvSpPr>
        <p:spPr>
          <a:xfrm rot="0">
            <a:off x="7643204" y="5582740"/>
            <a:ext cx="961609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TEAM 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2355869">
            <a:off x="38759" y="8479496"/>
            <a:ext cx="1079071" cy="2055373"/>
          </a:xfrm>
          <a:custGeom>
            <a:avLst/>
            <a:gdLst/>
            <a:ahLst/>
            <a:cxnLst/>
            <a:rect r="r" b="b" t="t" l="l"/>
            <a:pathLst>
              <a:path h="2055373" w="1079071">
                <a:moveTo>
                  <a:pt x="0" y="0"/>
                </a:moveTo>
                <a:lnTo>
                  <a:pt x="1079070" y="0"/>
                </a:lnTo>
                <a:lnTo>
                  <a:pt x="1079070" y="2055374"/>
                </a:lnTo>
                <a:lnTo>
                  <a:pt x="0" y="2055374"/>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12414">
            <a:off x="11345509" y="3058948"/>
            <a:ext cx="902965" cy="1719933"/>
          </a:xfrm>
          <a:custGeom>
            <a:avLst/>
            <a:gdLst/>
            <a:ahLst/>
            <a:cxnLst/>
            <a:rect r="r" b="b" t="t" l="l"/>
            <a:pathLst>
              <a:path h="1719933" w="902965">
                <a:moveTo>
                  <a:pt x="0" y="0"/>
                </a:moveTo>
                <a:lnTo>
                  <a:pt x="902965" y="0"/>
                </a:lnTo>
                <a:lnTo>
                  <a:pt x="902965" y="1719933"/>
                </a:lnTo>
                <a:lnTo>
                  <a:pt x="0" y="1719933"/>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600078" y="8743950"/>
            <a:ext cx="997696" cy="1900374"/>
          </a:xfrm>
          <a:custGeom>
            <a:avLst/>
            <a:gdLst/>
            <a:ahLst/>
            <a:cxnLst/>
            <a:rect r="r" b="b" t="t" l="l"/>
            <a:pathLst>
              <a:path h="1900374" w="997696">
                <a:moveTo>
                  <a:pt x="0" y="0"/>
                </a:moveTo>
                <a:lnTo>
                  <a:pt x="997696" y="0"/>
                </a:lnTo>
                <a:lnTo>
                  <a:pt x="997696" y="1900374"/>
                </a:lnTo>
                <a:lnTo>
                  <a:pt x="0" y="1900374"/>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543363">
            <a:off x="15490319" y="635221"/>
            <a:ext cx="1075843" cy="2049224"/>
          </a:xfrm>
          <a:custGeom>
            <a:avLst/>
            <a:gdLst/>
            <a:ahLst/>
            <a:cxnLst/>
            <a:rect r="r" b="b" t="t" l="l"/>
            <a:pathLst>
              <a:path h="2049224" w="1075843">
                <a:moveTo>
                  <a:pt x="0" y="0"/>
                </a:moveTo>
                <a:lnTo>
                  <a:pt x="1075843" y="0"/>
                </a:lnTo>
                <a:lnTo>
                  <a:pt x="1075843" y="2049225"/>
                </a:lnTo>
                <a:lnTo>
                  <a:pt x="0" y="2049225"/>
                </a:lnTo>
                <a:lnTo>
                  <a:pt x="0" y="0"/>
                </a:lnTo>
                <a:close/>
              </a:path>
            </a:pathLst>
          </a:custGeom>
          <a:blipFill>
            <a:blip r:embed="rId2">
              <a:alphaModFix amt="34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804937">
            <a:off x="2516839" y="-334218"/>
            <a:ext cx="1153395" cy="2196942"/>
          </a:xfrm>
          <a:custGeom>
            <a:avLst/>
            <a:gdLst/>
            <a:ahLst/>
            <a:cxnLst/>
            <a:rect r="r" b="b" t="t" l="l"/>
            <a:pathLst>
              <a:path h="2196942" w="1153395">
                <a:moveTo>
                  <a:pt x="0" y="0"/>
                </a:moveTo>
                <a:lnTo>
                  <a:pt x="1153395" y="0"/>
                </a:lnTo>
                <a:lnTo>
                  <a:pt x="1153395" y="2196943"/>
                </a:lnTo>
                <a:lnTo>
                  <a:pt x="0" y="219694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787040" y="526662"/>
            <a:ext cx="10414658" cy="2030728"/>
          </a:xfrm>
          <a:prstGeom prst="rect">
            <a:avLst/>
          </a:prstGeom>
        </p:spPr>
        <p:txBody>
          <a:bodyPr anchor="t" rtlCol="false" tIns="0" lIns="0" bIns="0" rIns="0">
            <a:spAutoFit/>
          </a:bodyPr>
          <a:lstStyle/>
          <a:p>
            <a:pPr algn="ctr">
              <a:lnSpc>
                <a:spcPts val="7954"/>
              </a:lnSpc>
            </a:pPr>
            <a:r>
              <a:rPr lang="en-US" sz="6916" u="sng">
                <a:solidFill>
                  <a:srgbClr val="317C47"/>
                </a:solidFill>
                <a:latin typeface="High Tide Bold"/>
              </a:rPr>
              <a:t>ABOUT THE </a:t>
            </a:r>
          </a:p>
          <a:p>
            <a:pPr algn="ctr">
              <a:lnSpc>
                <a:spcPts val="7954"/>
              </a:lnSpc>
            </a:pPr>
            <a:r>
              <a:rPr lang="en-US" sz="6916" u="sng">
                <a:solidFill>
                  <a:srgbClr val="317C47"/>
                </a:solidFill>
                <a:latin typeface="High Tide Bold"/>
              </a:rPr>
              <a:t>DATASET</a:t>
            </a:r>
          </a:p>
        </p:txBody>
      </p:sp>
      <p:sp>
        <p:nvSpPr>
          <p:cNvPr name="Freeform 8" id="8"/>
          <p:cNvSpPr/>
          <p:nvPr/>
        </p:nvSpPr>
        <p:spPr>
          <a:xfrm flipH="false" flipV="false" rot="5471119">
            <a:off x="17748465" y="4060191"/>
            <a:ext cx="1079071" cy="2055373"/>
          </a:xfrm>
          <a:custGeom>
            <a:avLst/>
            <a:gdLst/>
            <a:ahLst/>
            <a:cxnLst/>
            <a:rect r="r" b="b" t="t" l="l"/>
            <a:pathLst>
              <a:path h="2055373" w="1079071">
                <a:moveTo>
                  <a:pt x="0" y="0"/>
                </a:moveTo>
                <a:lnTo>
                  <a:pt x="1079070" y="0"/>
                </a:lnTo>
                <a:lnTo>
                  <a:pt x="1079070" y="2055374"/>
                </a:lnTo>
                <a:lnTo>
                  <a:pt x="0" y="2055374"/>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206683" y="3248987"/>
            <a:ext cx="1079071" cy="2055373"/>
          </a:xfrm>
          <a:custGeom>
            <a:avLst/>
            <a:gdLst/>
            <a:ahLst/>
            <a:cxnLst/>
            <a:rect r="r" b="b" t="t" l="l"/>
            <a:pathLst>
              <a:path h="2055373" w="1079071">
                <a:moveTo>
                  <a:pt x="0" y="0"/>
                </a:moveTo>
                <a:lnTo>
                  <a:pt x="1079071" y="0"/>
                </a:lnTo>
                <a:lnTo>
                  <a:pt x="1079071" y="2055373"/>
                </a:lnTo>
                <a:lnTo>
                  <a:pt x="0" y="2055373"/>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2519179">
            <a:off x="7184006" y="8201310"/>
            <a:ext cx="902965" cy="1719933"/>
          </a:xfrm>
          <a:custGeom>
            <a:avLst/>
            <a:gdLst/>
            <a:ahLst/>
            <a:cxnLst/>
            <a:rect r="r" b="b" t="t" l="l"/>
            <a:pathLst>
              <a:path h="1719933" w="902965">
                <a:moveTo>
                  <a:pt x="0" y="0"/>
                </a:moveTo>
                <a:lnTo>
                  <a:pt x="902965" y="0"/>
                </a:lnTo>
                <a:lnTo>
                  <a:pt x="902965" y="1719933"/>
                </a:lnTo>
                <a:lnTo>
                  <a:pt x="0" y="1719933"/>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313206">
            <a:off x="4260006" y="4788590"/>
            <a:ext cx="902965" cy="1719933"/>
          </a:xfrm>
          <a:custGeom>
            <a:avLst/>
            <a:gdLst/>
            <a:ahLst/>
            <a:cxnLst/>
            <a:rect r="r" b="b" t="t" l="l"/>
            <a:pathLst>
              <a:path h="1719933" w="902965">
                <a:moveTo>
                  <a:pt x="0" y="0"/>
                </a:moveTo>
                <a:lnTo>
                  <a:pt x="902965" y="0"/>
                </a:lnTo>
                <a:lnTo>
                  <a:pt x="902965" y="1719934"/>
                </a:lnTo>
                <a:lnTo>
                  <a:pt x="0" y="1719934"/>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57628" y="3959155"/>
            <a:ext cx="17372744" cy="7429491"/>
          </a:xfrm>
          <a:prstGeom prst="rect">
            <a:avLst/>
          </a:prstGeom>
        </p:spPr>
        <p:txBody>
          <a:bodyPr anchor="t" rtlCol="false" tIns="0" lIns="0" bIns="0" rIns="0">
            <a:spAutoFit/>
          </a:bodyPr>
          <a:lstStyle/>
          <a:p>
            <a:pPr algn="just" marL="647846" indent="-323923" lvl="1">
              <a:lnSpc>
                <a:spcPts val="3900"/>
              </a:lnSpc>
              <a:buFont typeface="Arial"/>
              <a:buChar char="•"/>
            </a:pPr>
            <a:r>
              <a:rPr lang="en-US" sz="3000">
                <a:solidFill>
                  <a:srgbClr val="000000"/>
                </a:solidFill>
                <a:latin typeface="Open Sauce Bold"/>
              </a:rPr>
              <a:t>Sourced from </a:t>
            </a:r>
            <a:r>
              <a:rPr lang="en-US" sz="3000">
                <a:solidFill>
                  <a:srgbClr val="000000"/>
                </a:solidFill>
                <a:latin typeface="Open Sauce Bold Italics"/>
              </a:rPr>
              <a:t>Kaggle</a:t>
            </a:r>
            <a:r>
              <a:rPr lang="en-US" sz="3000">
                <a:solidFill>
                  <a:srgbClr val="000000"/>
                </a:solidFill>
                <a:latin typeface="Open Sauce Bold"/>
              </a:rPr>
              <a:t>, our data comprises of 32485 wine instances. </a:t>
            </a:r>
            <a:r>
              <a:rPr lang="en-US" sz="3000">
                <a:solidFill>
                  <a:srgbClr val="000000"/>
                </a:solidFill>
                <a:latin typeface="Open Sauce Bold"/>
              </a:rPr>
              <a:t>Each instance includes information on 12 different features or ingredients that are used to predict the quality and type of the wines.</a:t>
            </a:r>
          </a:p>
          <a:p>
            <a:pPr algn="just">
              <a:lnSpc>
                <a:spcPts val="3900"/>
              </a:lnSpc>
            </a:pPr>
          </a:p>
          <a:p>
            <a:pPr algn="just" marL="647846" indent="-323923" lvl="1">
              <a:lnSpc>
                <a:spcPts val="3900"/>
              </a:lnSpc>
              <a:buFont typeface="Arial"/>
              <a:buChar char="•"/>
            </a:pPr>
            <a:r>
              <a:rPr lang="en-US" sz="3000">
                <a:solidFill>
                  <a:srgbClr val="000000"/>
                </a:solidFill>
                <a:latin typeface="Open Sauce Bold"/>
              </a:rPr>
              <a:t>The dataset focuses on predicting one target variable: quality, based on some analysis and modeling. </a:t>
            </a:r>
          </a:p>
          <a:p>
            <a:pPr algn="just">
              <a:lnSpc>
                <a:spcPts val="3900"/>
              </a:lnSpc>
            </a:pPr>
          </a:p>
          <a:p>
            <a:pPr algn="just" marL="647846" indent="-323923" lvl="1">
              <a:lnSpc>
                <a:spcPts val="3900"/>
              </a:lnSpc>
              <a:buFont typeface="Arial"/>
              <a:buChar char="•"/>
            </a:pPr>
            <a:r>
              <a:rPr lang="en-US" sz="3000">
                <a:solidFill>
                  <a:srgbClr val="000000"/>
                </a:solidFill>
                <a:latin typeface="Open Sauce Bold"/>
              </a:rPr>
              <a:t>Quality is categorized into seven classes (3 to 9), providing a range of possible quality levels.</a:t>
            </a:r>
          </a:p>
          <a:p>
            <a:pPr algn="just">
              <a:lnSpc>
                <a:spcPts val="3900"/>
              </a:lnSpc>
            </a:pPr>
          </a:p>
          <a:p>
            <a:pPr algn="just" marL="647846" indent="-323923" lvl="1">
              <a:lnSpc>
                <a:spcPts val="3900"/>
              </a:lnSpc>
              <a:buFont typeface="Arial"/>
              <a:buChar char="•"/>
            </a:pPr>
            <a:r>
              <a:rPr lang="en-US" sz="3000">
                <a:solidFill>
                  <a:srgbClr val="000000"/>
                </a:solidFill>
                <a:latin typeface="Open Sauce Bold"/>
              </a:rPr>
              <a:t>Some of the columns are citric acid, residual sugar, sulfur dioxide, pH, alcohol, etc</a:t>
            </a:r>
          </a:p>
          <a:p>
            <a:pPr algn="just">
              <a:lnSpc>
                <a:spcPts val="3900"/>
              </a:lnSpc>
            </a:pPr>
          </a:p>
          <a:p>
            <a:pPr algn="just">
              <a:lnSpc>
                <a:spcPts val="3900"/>
              </a:lnSpc>
            </a:pPr>
          </a:p>
          <a:p>
            <a:pPr algn="just">
              <a:lnSpc>
                <a:spcPts val="3900"/>
              </a:lnSpc>
            </a:pPr>
          </a:p>
          <a:p>
            <a:pPr algn="just">
              <a:lnSpc>
                <a:spcPts val="39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3000"/>
          </a:blip>
          <a:srcRect l="0" t="0" r="0" b="0"/>
          <a:stretch>
            <a:fillRect/>
          </a:stretch>
        </p:blipFill>
        <p:spPr>
          <a:xfrm flipH="false" flipV="false" rot="0">
            <a:off x="4334828" y="0"/>
            <a:ext cx="9618345" cy="10287000"/>
          </a:xfrm>
          <a:prstGeom prst="rect">
            <a:avLst/>
          </a:prstGeom>
        </p:spPr>
      </p:pic>
      <p:sp>
        <p:nvSpPr>
          <p:cNvPr name="Freeform 3" id="3"/>
          <p:cNvSpPr/>
          <p:nvPr/>
        </p:nvSpPr>
        <p:spPr>
          <a:xfrm flipH="false" flipV="false" rot="0">
            <a:off x="0" y="4587978"/>
            <a:ext cx="5297795" cy="5297795"/>
          </a:xfrm>
          <a:custGeom>
            <a:avLst/>
            <a:gdLst/>
            <a:ahLst/>
            <a:cxnLst/>
            <a:rect r="r" b="b" t="t" l="l"/>
            <a:pathLst>
              <a:path h="5297795" w="5297795">
                <a:moveTo>
                  <a:pt x="0" y="0"/>
                </a:moveTo>
                <a:lnTo>
                  <a:pt x="5297795" y="0"/>
                </a:lnTo>
                <a:lnTo>
                  <a:pt x="5297795" y="5297795"/>
                </a:lnTo>
                <a:lnTo>
                  <a:pt x="0" y="52977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345879" y="347780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848282" y="-10287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436729" y="963095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653423">
            <a:off x="11895772" y="-3490189"/>
            <a:ext cx="4114800" cy="4114800"/>
          </a:xfrm>
          <a:custGeom>
            <a:avLst/>
            <a:gdLst/>
            <a:ahLst/>
            <a:cxnLst/>
            <a:rect r="r" b="b" t="t" l="l"/>
            <a:pathLst>
              <a:path h="4114800" w="4114800">
                <a:moveTo>
                  <a:pt x="0" y="0"/>
                </a:moveTo>
                <a:lnTo>
                  <a:pt x="4114801" y="0"/>
                </a:lnTo>
                <a:lnTo>
                  <a:pt x="4114801" y="4114800"/>
                </a:lnTo>
                <a:lnTo>
                  <a:pt x="0" y="4114800"/>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397401" y="4399602"/>
            <a:ext cx="15331579" cy="1335395"/>
          </a:xfrm>
          <a:prstGeom prst="rect">
            <a:avLst/>
          </a:prstGeom>
        </p:spPr>
        <p:txBody>
          <a:bodyPr anchor="t" rtlCol="false" tIns="0" lIns="0" bIns="0" rIns="0">
            <a:spAutoFit/>
          </a:bodyPr>
          <a:lstStyle/>
          <a:p>
            <a:pPr algn="ctr">
              <a:lnSpc>
                <a:spcPts val="10920"/>
              </a:lnSpc>
            </a:pPr>
            <a:r>
              <a:rPr lang="en-US" sz="7800">
                <a:solidFill>
                  <a:srgbClr val="04591D"/>
                </a:solidFill>
                <a:latin typeface="Canva Sans Bold"/>
              </a:rPr>
              <a:t>EXPLORATORY DATA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08265" y="2443446"/>
            <a:ext cx="6897686" cy="5640166"/>
          </a:xfrm>
          <a:custGeom>
            <a:avLst/>
            <a:gdLst/>
            <a:ahLst/>
            <a:cxnLst/>
            <a:rect r="r" b="b" t="t" l="l"/>
            <a:pathLst>
              <a:path h="5640166" w="6897686">
                <a:moveTo>
                  <a:pt x="0" y="0"/>
                </a:moveTo>
                <a:lnTo>
                  <a:pt x="6897686" y="0"/>
                </a:lnTo>
                <a:lnTo>
                  <a:pt x="6897686" y="5640166"/>
                </a:lnTo>
                <a:lnTo>
                  <a:pt x="0" y="5640166"/>
                </a:lnTo>
                <a:lnTo>
                  <a:pt x="0" y="0"/>
                </a:lnTo>
                <a:close/>
              </a:path>
            </a:pathLst>
          </a:custGeom>
          <a:blipFill>
            <a:blip r:embed="rId2"/>
            <a:stretch>
              <a:fillRect l="0" t="0" r="0" b="0"/>
            </a:stretch>
          </a:blipFill>
        </p:spPr>
      </p:sp>
      <p:sp>
        <p:nvSpPr>
          <p:cNvPr name="TextBox 3" id="3"/>
          <p:cNvSpPr txBox="true"/>
          <p:nvPr/>
        </p:nvSpPr>
        <p:spPr>
          <a:xfrm rot="0">
            <a:off x="9144000" y="3296439"/>
            <a:ext cx="7511743" cy="4839054"/>
          </a:xfrm>
          <a:prstGeom prst="rect">
            <a:avLst/>
          </a:prstGeom>
        </p:spPr>
        <p:txBody>
          <a:bodyPr anchor="t" rtlCol="false" tIns="0" lIns="0" bIns="0" rIns="0">
            <a:spAutoFit/>
          </a:bodyPr>
          <a:lstStyle/>
          <a:p>
            <a:pPr algn="just" marL="580521" indent="-290260" lvl="1">
              <a:lnSpc>
                <a:spcPts val="3898"/>
              </a:lnSpc>
              <a:buFont typeface="Arial"/>
              <a:buChar char="•"/>
            </a:pPr>
            <a:r>
              <a:rPr lang="en-US" sz="2688">
                <a:solidFill>
                  <a:srgbClr val="000000"/>
                </a:solidFill>
                <a:latin typeface="Alice"/>
              </a:rPr>
              <a:t>The bar chart clearly shows the average quality scores for red and white wines.</a:t>
            </a:r>
          </a:p>
          <a:p>
            <a:pPr algn="just">
              <a:lnSpc>
                <a:spcPts val="3898"/>
              </a:lnSpc>
            </a:pPr>
          </a:p>
          <a:p>
            <a:pPr algn="just" marL="580521" indent="-290260" lvl="1">
              <a:lnSpc>
                <a:spcPts val="3898"/>
              </a:lnSpc>
              <a:buFont typeface="Arial"/>
              <a:buChar char="•"/>
            </a:pPr>
            <a:r>
              <a:rPr lang="en-US" sz="2688">
                <a:solidFill>
                  <a:srgbClr val="000000"/>
                </a:solidFill>
                <a:latin typeface="Alice"/>
              </a:rPr>
              <a:t>White wine has a higher average quality score compared to red wine.</a:t>
            </a:r>
          </a:p>
          <a:p>
            <a:pPr algn="just">
              <a:lnSpc>
                <a:spcPts val="3898"/>
              </a:lnSpc>
            </a:pPr>
          </a:p>
          <a:p>
            <a:pPr algn="just" marL="580521" indent="-290260" lvl="1">
              <a:lnSpc>
                <a:spcPts val="3898"/>
              </a:lnSpc>
              <a:buFont typeface="Arial"/>
              <a:buChar char="•"/>
            </a:pPr>
            <a:r>
              <a:rPr lang="en-US" sz="2688">
                <a:solidFill>
                  <a:srgbClr val="000000"/>
                </a:solidFill>
                <a:latin typeface="Alice"/>
              </a:rPr>
              <a:t>The average quality score provides a general indication of the perceived quality of wines within each category.</a:t>
            </a:r>
          </a:p>
          <a:p>
            <a:pPr algn="just">
              <a:lnSpc>
                <a:spcPts val="3898"/>
              </a:lnSpc>
            </a:pPr>
          </a:p>
        </p:txBody>
      </p:sp>
      <p:sp>
        <p:nvSpPr>
          <p:cNvPr name="TextBox 4" id="4"/>
          <p:cNvSpPr txBox="true"/>
          <p:nvPr/>
        </p:nvSpPr>
        <p:spPr>
          <a:xfrm rot="0">
            <a:off x="248879" y="353646"/>
            <a:ext cx="17790242" cy="918184"/>
          </a:xfrm>
          <a:prstGeom prst="rect">
            <a:avLst/>
          </a:prstGeom>
        </p:spPr>
        <p:txBody>
          <a:bodyPr anchor="t" rtlCol="false" tIns="0" lIns="0" bIns="0" rIns="0">
            <a:spAutoFit/>
          </a:bodyPr>
          <a:lstStyle/>
          <a:p>
            <a:pPr algn="ctr">
              <a:lnSpc>
                <a:spcPts val="3560"/>
              </a:lnSpc>
              <a:spcBef>
                <a:spcPct val="0"/>
              </a:spcBef>
            </a:pPr>
            <a:r>
              <a:rPr lang="en-US" sz="3095" u="sng">
                <a:solidFill>
                  <a:srgbClr val="000000"/>
                </a:solidFill>
                <a:latin typeface="High Tide Bold"/>
              </a:rPr>
              <a:t>DO CERTAIN TYPES OF WINE (RED OR WHITE) TEND TO HAVE HIGHER QUALITY SCORES ON AVERAGE?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5992" y="2058365"/>
            <a:ext cx="7662081" cy="6170270"/>
          </a:xfrm>
          <a:custGeom>
            <a:avLst/>
            <a:gdLst/>
            <a:ahLst/>
            <a:cxnLst/>
            <a:rect r="r" b="b" t="t" l="l"/>
            <a:pathLst>
              <a:path h="6170270" w="7662081">
                <a:moveTo>
                  <a:pt x="0" y="0"/>
                </a:moveTo>
                <a:lnTo>
                  <a:pt x="7662081" y="0"/>
                </a:lnTo>
                <a:lnTo>
                  <a:pt x="7662081" y="6170270"/>
                </a:lnTo>
                <a:lnTo>
                  <a:pt x="0" y="6170270"/>
                </a:lnTo>
                <a:lnTo>
                  <a:pt x="0" y="0"/>
                </a:lnTo>
                <a:close/>
              </a:path>
            </a:pathLst>
          </a:custGeom>
          <a:blipFill>
            <a:blip r:embed="rId2"/>
            <a:stretch>
              <a:fillRect l="0" t="0" r="0" b="0"/>
            </a:stretch>
          </a:blipFill>
        </p:spPr>
      </p:sp>
      <p:sp>
        <p:nvSpPr>
          <p:cNvPr name="TextBox 3" id="3"/>
          <p:cNvSpPr txBox="true"/>
          <p:nvPr/>
        </p:nvSpPr>
        <p:spPr>
          <a:xfrm rot="0">
            <a:off x="0" y="545147"/>
            <a:ext cx="18288000" cy="963930"/>
          </a:xfrm>
          <a:prstGeom prst="rect">
            <a:avLst/>
          </a:prstGeom>
        </p:spPr>
        <p:txBody>
          <a:bodyPr anchor="t" rtlCol="false" tIns="0" lIns="0" bIns="0" rIns="0">
            <a:spAutoFit/>
          </a:bodyPr>
          <a:lstStyle/>
          <a:p>
            <a:pPr algn="ctr">
              <a:lnSpc>
                <a:spcPts val="3794"/>
              </a:lnSpc>
              <a:spcBef>
                <a:spcPct val="0"/>
              </a:spcBef>
            </a:pPr>
            <a:r>
              <a:rPr lang="en-US" sz="3300" u="sng">
                <a:solidFill>
                  <a:srgbClr val="000000"/>
                </a:solidFill>
                <a:latin typeface="High Tide Bold"/>
              </a:rPr>
              <a:t>WHAT IS THE RANGE OF WINE QUALITY SCORES, AND HOW CAN WE IMPROVE THIS RANGE THROUGH ANALYSIS AND RECOMMENDATIONS?</a:t>
            </a:r>
          </a:p>
        </p:txBody>
      </p:sp>
      <p:sp>
        <p:nvSpPr>
          <p:cNvPr name="TextBox 4" id="4"/>
          <p:cNvSpPr txBox="true"/>
          <p:nvPr/>
        </p:nvSpPr>
        <p:spPr>
          <a:xfrm rot="0">
            <a:off x="9531145" y="2933523"/>
            <a:ext cx="7511743" cy="5324829"/>
          </a:xfrm>
          <a:prstGeom prst="rect">
            <a:avLst/>
          </a:prstGeom>
        </p:spPr>
        <p:txBody>
          <a:bodyPr anchor="t" rtlCol="false" tIns="0" lIns="0" bIns="0" rIns="0">
            <a:spAutoFit/>
          </a:bodyPr>
          <a:lstStyle/>
          <a:p>
            <a:pPr algn="just" marL="580521" indent="-290260" lvl="1">
              <a:lnSpc>
                <a:spcPts val="3898"/>
              </a:lnSpc>
              <a:buFont typeface="Arial"/>
              <a:buChar char="•"/>
            </a:pPr>
            <a:r>
              <a:rPr lang="en-US" sz="2688">
                <a:solidFill>
                  <a:srgbClr val="000000"/>
                </a:solidFill>
                <a:latin typeface="Alice"/>
              </a:rPr>
              <a:t>Quality score 6 is the most common, with the highest frequency among the quality scores. This suggests that a significant portion of the wines in the dataset has been rated as '6.'</a:t>
            </a:r>
          </a:p>
          <a:p>
            <a:pPr algn="just">
              <a:lnSpc>
                <a:spcPts val="3898"/>
              </a:lnSpc>
            </a:pPr>
          </a:p>
          <a:p>
            <a:pPr algn="just">
              <a:lnSpc>
                <a:spcPts val="3898"/>
              </a:lnSpc>
            </a:pPr>
          </a:p>
          <a:p>
            <a:pPr algn="just" marL="580521" indent="-290260" lvl="1">
              <a:lnSpc>
                <a:spcPts val="3898"/>
              </a:lnSpc>
              <a:buFont typeface="Arial"/>
              <a:buChar char="•"/>
            </a:pPr>
            <a:r>
              <a:rPr lang="en-US" sz="2688">
                <a:solidFill>
                  <a:srgbClr val="000000"/>
                </a:solidFill>
                <a:latin typeface="Alice"/>
              </a:rPr>
              <a:t>The distribution appears to be somewhat right-skewed, with a higher frequency of wines receiving quality scores in the mid-range (5 to 8).</a:t>
            </a:r>
          </a:p>
          <a:p>
            <a:pPr algn="just">
              <a:lnSpc>
                <a:spcPts val="389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057819" y="1821110"/>
            <a:ext cx="8230181" cy="8295809"/>
          </a:xfrm>
          <a:custGeom>
            <a:avLst/>
            <a:gdLst/>
            <a:ahLst/>
            <a:cxnLst/>
            <a:rect r="r" b="b" t="t" l="l"/>
            <a:pathLst>
              <a:path h="8295809" w="8230181">
                <a:moveTo>
                  <a:pt x="0" y="0"/>
                </a:moveTo>
                <a:lnTo>
                  <a:pt x="8230181" y="0"/>
                </a:lnTo>
                <a:lnTo>
                  <a:pt x="8230181" y="8295810"/>
                </a:lnTo>
                <a:lnTo>
                  <a:pt x="0" y="8295810"/>
                </a:lnTo>
                <a:lnTo>
                  <a:pt x="0" y="0"/>
                </a:lnTo>
                <a:close/>
              </a:path>
            </a:pathLst>
          </a:custGeom>
          <a:blipFill>
            <a:blip r:embed="rId2"/>
            <a:stretch>
              <a:fillRect l="0" t="-908" r="0" b="-908"/>
            </a:stretch>
          </a:blipFill>
        </p:spPr>
      </p:sp>
      <p:sp>
        <p:nvSpPr>
          <p:cNvPr name="TextBox 3" id="3"/>
          <p:cNvSpPr txBox="true"/>
          <p:nvPr/>
        </p:nvSpPr>
        <p:spPr>
          <a:xfrm rot="0">
            <a:off x="2784921" y="-88675"/>
            <a:ext cx="12718157" cy="1394452"/>
          </a:xfrm>
          <a:prstGeom prst="rect">
            <a:avLst/>
          </a:prstGeom>
        </p:spPr>
        <p:txBody>
          <a:bodyPr anchor="t" rtlCol="false" tIns="0" lIns="0" bIns="0" rIns="0">
            <a:spAutoFit/>
          </a:bodyPr>
          <a:lstStyle/>
          <a:p>
            <a:pPr algn="ctr">
              <a:lnSpc>
                <a:spcPts val="11340"/>
              </a:lnSpc>
            </a:pPr>
            <a:r>
              <a:rPr lang="en-US" sz="8100">
                <a:solidFill>
                  <a:srgbClr val="000000"/>
                </a:solidFill>
                <a:latin typeface="Canva Sans Bold"/>
              </a:rPr>
              <a:t>CORRELATION ANALYSIS</a:t>
            </a:r>
          </a:p>
        </p:txBody>
      </p:sp>
      <p:sp>
        <p:nvSpPr>
          <p:cNvPr name="TextBox 4" id="4"/>
          <p:cNvSpPr txBox="true"/>
          <p:nvPr/>
        </p:nvSpPr>
        <p:spPr>
          <a:xfrm rot="0">
            <a:off x="9139238" y="2915933"/>
            <a:ext cx="9525" cy="1134084"/>
          </a:xfrm>
          <a:prstGeom prst="rect">
            <a:avLst/>
          </a:prstGeom>
        </p:spPr>
        <p:txBody>
          <a:bodyPr anchor="t" rtlCol="false" tIns="0" lIns="0" bIns="0" rIns="0">
            <a:spAutoFit/>
          </a:bodyPr>
          <a:lstStyle/>
          <a:p>
            <a:pPr algn="ctr">
              <a:lnSpc>
                <a:spcPts val="8735"/>
              </a:lnSpc>
              <a:spcBef>
                <a:spcPct val="0"/>
              </a:spcBef>
            </a:pPr>
          </a:p>
        </p:txBody>
      </p:sp>
      <p:sp>
        <p:nvSpPr>
          <p:cNvPr name="TextBox 5" id="5"/>
          <p:cNvSpPr txBox="true"/>
          <p:nvPr/>
        </p:nvSpPr>
        <p:spPr>
          <a:xfrm rot="0">
            <a:off x="1028700" y="2702867"/>
            <a:ext cx="7511743" cy="7753704"/>
          </a:xfrm>
          <a:prstGeom prst="rect">
            <a:avLst/>
          </a:prstGeom>
        </p:spPr>
        <p:txBody>
          <a:bodyPr anchor="t" rtlCol="false" tIns="0" lIns="0" bIns="0" rIns="0">
            <a:spAutoFit/>
          </a:bodyPr>
          <a:lstStyle/>
          <a:p>
            <a:pPr algn="just" marL="580521" indent="-290260" lvl="1">
              <a:lnSpc>
                <a:spcPts val="3898"/>
              </a:lnSpc>
              <a:buFont typeface="Arial"/>
              <a:buChar char="•"/>
            </a:pPr>
            <a:r>
              <a:rPr lang="en-US" sz="2688">
                <a:solidFill>
                  <a:srgbClr val="000000"/>
                </a:solidFill>
                <a:latin typeface="Alice"/>
              </a:rPr>
              <a:t>The variables 'total sulfur dioxide' and 'free sulfur dioxide' exhibit a strong positive correlation, suggesting a potential redundancy in the dataset.</a:t>
            </a:r>
          </a:p>
          <a:p>
            <a:pPr algn="just">
              <a:lnSpc>
                <a:spcPts val="3898"/>
              </a:lnSpc>
            </a:pPr>
          </a:p>
          <a:p>
            <a:pPr algn="just" marL="580521" indent="-290260" lvl="1">
              <a:lnSpc>
                <a:spcPts val="3898"/>
              </a:lnSpc>
              <a:buFont typeface="Arial"/>
              <a:buChar char="•"/>
            </a:pPr>
            <a:r>
              <a:rPr lang="en-US" sz="2688">
                <a:solidFill>
                  <a:srgbClr val="000000"/>
                </a:solidFill>
                <a:latin typeface="Alice"/>
              </a:rPr>
              <a:t>'Alcohol' content shows a positive correlation with 'quality,' indicating that wines with higher alcohol content tend to receive higher quality ratings.</a:t>
            </a:r>
          </a:p>
          <a:p>
            <a:pPr algn="just">
              <a:lnSpc>
                <a:spcPts val="3898"/>
              </a:lnSpc>
            </a:pPr>
          </a:p>
          <a:p>
            <a:pPr algn="just" marL="580521" indent="-290260" lvl="1">
              <a:lnSpc>
                <a:spcPts val="3898"/>
              </a:lnSpc>
              <a:buFont typeface="Arial"/>
              <a:buChar char="•"/>
            </a:pPr>
            <a:r>
              <a:rPr lang="en-US" sz="2688">
                <a:solidFill>
                  <a:srgbClr val="000000"/>
                </a:solidFill>
                <a:latin typeface="Alice"/>
              </a:rPr>
              <a:t>'Chloride' and 'density' exhibit negative correlations with 'quality,' suggesting that higher chloride levels and density may be associated with lower wine quality ratings.</a:t>
            </a:r>
          </a:p>
          <a:p>
            <a:pPr algn="just">
              <a:lnSpc>
                <a:spcPts val="3898"/>
              </a:lnSpc>
            </a:pPr>
          </a:p>
          <a:p>
            <a:pPr algn="just">
              <a:lnSpc>
                <a:spcPts val="389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2142143"/>
            <a:ext cx="8774609" cy="6725276"/>
          </a:xfrm>
          <a:custGeom>
            <a:avLst/>
            <a:gdLst/>
            <a:ahLst/>
            <a:cxnLst/>
            <a:rect r="r" b="b" t="t" l="l"/>
            <a:pathLst>
              <a:path h="6725276" w="8774609">
                <a:moveTo>
                  <a:pt x="0" y="0"/>
                </a:moveTo>
                <a:lnTo>
                  <a:pt x="8774609" y="0"/>
                </a:lnTo>
                <a:lnTo>
                  <a:pt x="8774609" y="6725276"/>
                </a:lnTo>
                <a:lnTo>
                  <a:pt x="0" y="6725276"/>
                </a:lnTo>
                <a:lnTo>
                  <a:pt x="0" y="0"/>
                </a:lnTo>
                <a:close/>
              </a:path>
            </a:pathLst>
          </a:custGeom>
          <a:blipFill>
            <a:blip r:embed="rId2"/>
            <a:stretch>
              <a:fillRect l="0" t="0" r="0" b="0"/>
            </a:stretch>
          </a:blipFill>
        </p:spPr>
      </p:sp>
      <p:sp>
        <p:nvSpPr>
          <p:cNvPr name="TextBox 3" id="3"/>
          <p:cNvSpPr txBox="true"/>
          <p:nvPr/>
        </p:nvSpPr>
        <p:spPr>
          <a:xfrm rot="0">
            <a:off x="0" y="236344"/>
            <a:ext cx="18288000" cy="2306955"/>
          </a:xfrm>
          <a:prstGeom prst="rect">
            <a:avLst/>
          </a:prstGeom>
        </p:spPr>
        <p:txBody>
          <a:bodyPr anchor="t" rtlCol="false" tIns="0" lIns="0" bIns="0" rIns="0">
            <a:spAutoFit/>
          </a:bodyPr>
          <a:lstStyle/>
          <a:p>
            <a:pPr algn="ctr">
              <a:lnSpc>
                <a:spcPts val="4620"/>
              </a:lnSpc>
            </a:pPr>
            <a:r>
              <a:rPr lang="en-US" sz="3300" u="sng">
                <a:solidFill>
                  <a:srgbClr val="000000"/>
                </a:solidFill>
                <a:latin typeface="Canva Sans Bold"/>
              </a:rPr>
              <a:t>CAN WE QUANTITATIVELY MEASURE THE CORRELATIONS BETWEEN ALL ATTRIBUTES AND WINE QUALITY RATINGS?</a:t>
            </a:r>
          </a:p>
          <a:p>
            <a:pPr algn="ctr">
              <a:lnSpc>
                <a:spcPts val="4620"/>
              </a:lnSpc>
            </a:pPr>
          </a:p>
          <a:p>
            <a:pPr algn="ctr">
              <a:lnSpc>
                <a:spcPts val="4620"/>
              </a:lnSpc>
            </a:pPr>
          </a:p>
        </p:txBody>
      </p:sp>
      <p:sp>
        <p:nvSpPr>
          <p:cNvPr name="TextBox 4" id="4"/>
          <p:cNvSpPr txBox="true"/>
          <p:nvPr/>
        </p:nvSpPr>
        <p:spPr>
          <a:xfrm rot="0">
            <a:off x="709767" y="2476624"/>
            <a:ext cx="7511743" cy="6782154"/>
          </a:xfrm>
          <a:prstGeom prst="rect">
            <a:avLst/>
          </a:prstGeom>
        </p:spPr>
        <p:txBody>
          <a:bodyPr anchor="t" rtlCol="false" tIns="0" lIns="0" bIns="0" rIns="0">
            <a:spAutoFit/>
          </a:bodyPr>
          <a:lstStyle/>
          <a:p>
            <a:pPr algn="just" marL="580521" indent="-290260" lvl="1">
              <a:lnSpc>
                <a:spcPts val="3898"/>
              </a:lnSpc>
              <a:buFont typeface="Arial"/>
              <a:buChar char="•"/>
            </a:pPr>
            <a:r>
              <a:rPr lang="en-US" sz="2688">
                <a:solidFill>
                  <a:srgbClr val="000000"/>
                </a:solidFill>
                <a:latin typeface="Alice"/>
              </a:rPr>
              <a:t>The attribute with the highest positive correlation to wine quality is alcohol content. Higher alcohol content tends to be associated with higher quality ratings.</a:t>
            </a:r>
          </a:p>
          <a:p>
            <a:pPr algn="just">
              <a:lnSpc>
                <a:spcPts val="3898"/>
              </a:lnSpc>
            </a:pPr>
          </a:p>
          <a:p>
            <a:pPr algn="just" marL="580521" indent="-290260" lvl="1">
              <a:lnSpc>
                <a:spcPts val="3898"/>
              </a:lnSpc>
              <a:buFont typeface="Arial"/>
              <a:buChar char="•"/>
            </a:pPr>
            <a:r>
              <a:rPr lang="en-US" sz="2688">
                <a:solidFill>
                  <a:srgbClr val="000000"/>
                </a:solidFill>
                <a:latin typeface="Alice"/>
              </a:rPr>
              <a:t>There are positive correlations with other attributes as well, which include fixed acidity, citric acid, sulphates, etc.</a:t>
            </a:r>
          </a:p>
          <a:p>
            <a:pPr algn="just">
              <a:lnSpc>
                <a:spcPts val="3898"/>
              </a:lnSpc>
            </a:pPr>
          </a:p>
          <a:p>
            <a:pPr algn="just" marL="580521" indent="-290260" lvl="1">
              <a:lnSpc>
                <a:spcPts val="3898"/>
              </a:lnSpc>
              <a:buFont typeface="Arial"/>
              <a:buChar char="•"/>
            </a:pPr>
            <a:r>
              <a:rPr lang="en-US" sz="2688">
                <a:solidFill>
                  <a:srgbClr val="000000"/>
                </a:solidFill>
                <a:latin typeface="Alice"/>
              </a:rPr>
              <a:t>Density and volatile acidity show the least correlation with wine quality.</a:t>
            </a:r>
          </a:p>
          <a:p>
            <a:pPr algn="just">
              <a:lnSpc>
                <a:spcPts val="3898"/>
              </a:lnSpc>
            </a:pPr>
          </a:p>
          <a:p>
            <a:pPr algn="just">
              <a:lnSpc>
                <a:spcPts val="3898"/>
              </a:lnSpc>
            </a:pPr>
          </a:p>
          <a:p>
            <a:pPr algn="just">
              <a:lnSpc>
                <a:spcPts val="389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03179" y="2896883"/>
            <a:ext cx="7303063" cy="5597413"/>
          </a:xfrm>
          <a:custGeom>
            <a:avLst/>
            <a:gdLst/>
            <a:ahLst/>
            <a:cxnLst/>
            <a:rect r="r" b="b" t="t" l="l"/>
            <a:pathLst>
              <a:path h="5597413" w="7303063">
                <a:moveTo>
                  <a:pt x="0" y="0"/>
                </a:moveTo>
                <a:lnTo>
                  <a:pt x="7303063" y="0"/>
                </a:lnTo>
                <a:lnTo>
                  <a:pt x="7303063" y="5597414"/>
                </a:lnTo>
                <a:lnTo>
                  <a:pt x="0" y="5597414"/>
                </a:lnTo>
                <a:lnTo>
                  <a:pt x="0" y="0"/>
                </a:lnTo>
                <a:close/>
              </a:path>
            </a:pathLst>
          </a:custGeom>
          <a:blipFill>
            <a:blip r:embed="rId2"/>
            <a:stretch>
              <a:fillRect l="0" t="0" r="0" b="0"/>
            </a:stretch>
          </a:blipFill>
        </p:spPr>
      </p:sp>
      <p:sp>
        <p:nvSpPr>
          <p:cNvPr name="Freeform 3" id="3"/>
          <p:cNvSpPr/>
          <p:nvPr/>
        </p:nvSpPr>
        <p:spPr>
          <a:xfrm flipH="false" flipV="false" rot="0">
            <a:off x="9148762" y="2896883"/>
            <a:ext cx="7303063" cy="5597413"/>
          </a:xfrm>
          <a:custGeom>
            <a:avLst/>
            <a:gdLst/>
            <a:ahLst/>
            <a:cxnLst/>
            <a:rect r="r" b="b" t="t" l="l"/>
            <a:pathLst>
              <a:path h="5597413" w="7303063">
                <a:moveTo>
                  <a:pt x="0" y="0"/>
                </a:moveTo>
                <a:lnTo>
                  <a:pt x="7303064" y="0"/>
                </a:lnTo>
                <a:lnTo>
                  <a:pt x="7303064" y="5597414"/>
                </a:lnTo>
                <a:lnTo>
                  <a:pt x="0" y="5597414"/>
                </a:lnTo>
                <a:lnTo>
                  <a:pt x="0" y="0"/>
                </a:lnTo>
                <a:close/>
              </a:path>
            </a:pathLst>
          </a:custGeom>
          <a:blipFill>
            <a:blip r:embed="rId3"/>
            <a:stretch>
              <a:fillRect l="0" t="0" r="0" b="0"/>
            </a:stretch>
          </a:blipFill>
        </p:spPr>
      </p:sp>
      <p:sp>
        <p:nvSpPr>
          <p:cNvPr name="TextBox 4" id="4"/>
          <p:cNvSpPr txBox="true"/>
          <p:nvPr/>
        </p:nvSpPr>
        <p:spPr>
          <a:xfrm rot="0">
            <a:off x="2784921" y="-88675"/>
            <a:ext cx="12718157" cy="1394452"/>
          </a:xfrm>
          <a:prstGeom prst="rect">
            <a:avLst/>
          </a:prstGeom>
        </p:spPr>
        <p:txBody>
          <a:bodyPr anchor="t" rtlCol="false" tIns="0" lIns="0" bIns="0" rIns="0">
            <a:spAutoFit/>
          </a:bodyPr>
          <a:lstStyle/>
          <a:p>
            <a:pPr algn="ctr">
              <a:lnSpc>
                <a:spcPts val="11340"/>
              </a:lnSpc>
            </a:pPr>
            <a:r>
              <a:rPr lang="en-US" sz="8100">
                <a:solidFill>
                  <a:srgbClr val="000000"/>
                </a:solidFill>
                <a:latin typeface="Canva Sans Bold"/>
              </a:rPr>
              <a:t>CORRELATION ANALYSIS</a:t>
            </a:r>
          </a:p>
        </p:txBody>
      </p:sp>
      <p:sp>
        <p:nvSpPr>
          <p:cNvPr name="TextBox 5" id="5"/>
          <p:cNvSpPr txBox="true"/>
          <p:nvPr/>
        </p:nvSpPr>
        <p:spPr>
          <a:xfrm rot="0">
            <a:off x="9139238" y="2915933"/>
            <a:ext cx="9525" cy="1134084"/>
          </a:xfrm>
          <a:prstGeom prst="rect">
            <a:avLst/>
          </a:prstGeom>
        </p:spPr>
        <p:txBody>
          <a:bodyPr anchor="t" rtlCol="false" tIns="0" lIns="0" bIns="0" rIns="0">
            <a:spAutoFit/>
          </a:bodyPr>
          <a:lstStyle/>
          <a:p>
            <a:pPr algn="ctr">
              <a:lnSpc>
                <a:spcPts val="8735"/>
              </a:lnSpc>
              <a:spcBef>
                <a:spcPct val="0"/>
              </a:spcBef>
            </a:pPr>
          </a:p>
        </p:txBody>
      </p:sp>
      <p:sp>
        <p:nvSpPr>
          <p:cNvPr name="TextBox 6" id="6"/>
          <p:cNvSpPr txBox="true"/>
          <p:nvPr/>
        </p:nvSpPr>
        <p:spPr>
          <a:xfrm rot="0">
            <a:off x="4282083" y="1510307"/>
            <a:ext cx="9733359"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BETWEEN RED WINE, WHITE WINE AND ATTRIBUTES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DAF1x76z67M</dc:identifier>
  <dcterms:modified xsi:type="dcterms:W3CDTF">2011-08-01T06:04:30Z</dcterms:modified>
  <cp:revision>1</cp:revision>
  <dc:title>NEW PRODUCT SKINCARE POST</dc:title>
</cp:coreProperties>
</file>